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1"/>
  </p:notesMasterIdLst>
  <p:sldIdLst>
    <p:sldId id="272" r:id="rId2"/>
    <p:sldId id="273" r:id="rId3"/>
    <p:sldId id="274" r:id="rId4"/>
    <p:sldId id="286" r:id="rId5"/>
    <p:sldId id="364" r:id="rId6"/>
    <p:sldId id="292" r:id="rId7"/>
    <p:sldId id="293" r:id="rId8"/>
    <p:sldId id="365" r:id="rId9"/>
    <p:sldId id="294" r:id="rId10"/>
    <p:sldId id="295" r:id="rId11"/>
    <p:sldId id="359" r:id="rId12"/>
    <p:sldId id="360" r:id="rId13"/>
    <p:sldId id="361" r:id="rId14"/>
    <p:sldId id="362" r:id="rId15"/>
    <p:sldId id="363" r:id="rId16"/>
    <p:sldId id="297" r:id="rId17"/>
    <p:sldId id="300" r:id="rId18"/>
    <p:sldId id="301" r:id="rId19"/>
    <p:sldId id="298" r:id="rId20"/>
    <p:sldId id="299" r:id="rId21"/>
    <p:sldId id="339" r:id="rId22"/>
    <p:sldId id="336" r:id="rId23"/>
    <p:sldId id="337" r:id="rId24"/>
    <p:sldId id="338" r:id="rId25"/>
    <p:sldId id="291" r:id="rId26"/>
    <p:sldId id="303" r:id="rId27"/>
    <p:sldId id="304" r:id="rId28"/>
    <p:sldId id="302" r:id="rId29"/>
    <p:sldId id="307" r:id="rId30"/>
    <p:sldId id="305" r:id="rId31"/>
    <p:sldId id="306" r:id="rId32"/>
    <p:sldId id="308" r:id="rId33"/>
    <p:sldId id="309" r:id="rId34"/>
    <p:sldId id="310" r:id="rId35"/>
    <p:sldId id="312" r:id="rId36"/>
    <p:sldId id="315" r:id="rId37"/>
    <p:sldId id="313" r:id="rId38"/>
    <p:sldId id="314" r:id="rId39"/>
    <p:sldId id="316" r:id="rId40"/>
    <p:sldId id="317" r:id="rId41"/>
    <p:sldId id="321" r:id="rId42"/>
    <p:sldId id="318" r:id="rId43"/>
    <p:sldId id="319" r:id="rId44"/>
    <p:sldId id="320" r:id="rId45"/>
    <p:sldId id="322" r:id="rId46"/>
    <p:sldId id="323" r:id="rId47"/>
    <p:sldId id="324" r:id="rId48"/>
    <p:sldId id="325" r:id="rId49"/>
    <p:sldId id="326" r:id="rId50"/>
    <p:sldId id="327" r:id="rId51"/>
    <p:sldId id="333" r:id="rId52"/>
    <p:sldId id="334" r:id="rId53"/>
    <p:sldId id="332" r:id="rId54"/>
    <p:sldId id="331" r:id="rId55"/>
    <p:sldId id="328" r:id="rId56"/>
    <p:sldId id="329" r:id="rId57"/>
    <p:sldId id="330" r:id="rId58"/>
    <p:sldId id="346" r:id="rId59"/>
    <p:sldId id="345" r:id="rId60"/>
    <p:sldId id="353" r:id="rId61"/>
    <p:sldId id="344" r:id="rId62"/>
    <p:sldId id="357" r:id="rId63"/>
    <p:sldId id="342" r:id="rId64"/>
    <p:sldId id="341" r:id="rId65"/>
    <p:sldId id="356" r:id="rId66"/>
    <p:sldId id="280" r:id="rId67"/>
    <p:sldId id="335" r:id="rId68"/>
    <p:sldId id="281" r:id="rId69"/>
    <p:sldId id="285" r:id="rId70"/>
    <p:sldId id="282" r:id="rId71"/>
    <p:sldId id="283" r:id="rId72"/>
    <p:sldId id="347" r:id="rId73"/>
    <p:sldId id="367" r:id="rId74"/>
    <p:sldId id="366" r:id="rId75"/>
    <p:sldId id="311" r:id="rId76"/>
    <p:sldId id="368" r:id="rId77"/>
    <p:sldId id="352" r:id="rId78"/>
    <p:sldId id="369" r:id="rId79"/>
    <p:sldId id="370" r:id="rId80"/>
    <p:sldId id="348" r:id="rId81"/>
    <p:sldId id="349" r:id="rId82"/>
    <p:sldId id="371" r:id="rId83"/>
    <p:sldId id="372" r:id="rId84"/>
    <p:sldId id="373" r:id="rId85"/>
    <p:sldId id="375" r:id="rId86"/>
    <p:sldId id="374" r:id="rId87"/>
    <p:sldId id="350" r:id="rId88"/>
    <p:sldId id="351" r:id="rId89"/>
    <p:sldId id="284" r:id="rId9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7250" autoAdjust="0"/>
  </p:normalViewPr>
  <p:slideViewPr>
    <p:cSldViewPr snapToGrid="0">
      <p:cViewPr varScale="1">
        <p:scale>
          <a:sx n="113" d="100"/>
          <a:sy n="113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4B201F-DC42-4417-8303-1723702B3F42}" type="doc">
      <dgm:prSet loTypeId="urn:microsoft.com/office/officeart/2005/8/layout/vList5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9423F7F-B1A0-40D4-BCB7-787FFDDE742F}">
      <dgm:prSet phldrT="[Text]"/>
      <dgm:spPr>
        <a:solidFill>
          <a:schemeClr val="accent1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Blockchain</a:t>
          </a:r>
          <a:endParaRPr lang="en-US" dirty="0">
            <a:latin typeface="Arial Black" panose="020B0A04020102020204" pitchFamily="34" charset="0"/>
          </a:endParaRPr>
        </a:p>
      </dgm:t>
    </dgm:pt>
    <dgm:pt modelId="{8F6923A6-D78F-40C1-BDE3-94B351B4A8F7}" type="parTrans" cxnId="{1E2A1E45-D114-49AB-BF06-65A58665E580}">
      <dgm:prSet/>
      <dgm:spPr/>
      <dgm:t>
        <a:bodyPr/>
        <a:lstStyle/>
        <a:p>
          <a:endParaRPr lang="en-US"/>
        </a:p>
      </dgm:t>
    </dgm:pt>
    <dgm:pt modelId="{6F499D09-BA99-4207-8131-F34A6A6EA615}" type="sibTrans" cxnId="{1E2A1E45-D114-49AB-BF06-65A58665E580}">
      <dgm:prSet/>
      <dgm:spPr/>
      <dgm:t>
        <a:bodyPr/>
        <a:lstStyle/>
        <a:p>
          <a:endParaRPr lang="en-US"/>
        </a:p>
      </dgm:t>
    </dgm:pt>
    <dgm:pt modelId="{C61234D8-E4AF-4B12-A898-40ACBADBB411}">
      <dgm:prSet phldrT="[Text]"/>
      <dgm:spPr>
        <a:solidFill>
          <a:schemeClr val="accent2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Mobile Transactions</a:t>
          </a:r>
        </a:p>
      </dgm:t>
    </dgm:pt>
    <dgm:pt modelId="{E9A6FDA4-C2D4-45EF-89E4-B02F9B127150}" type="parTrans" cxnId="{23018455-D985-4981-8D7F-53D212C4C9DB}">
      <dgm:prSet/>
      <dgm:spPr/>
      <dgm:t>
        <a:bodyPr/>
        <a:lstStyle/>
        <a:p>
          <a:endParaRPr lang="en-US"/>
        </a:p>
      </dgm:t>
    </dgm:pt>
    <dgm:pt modelId="{48A5C3A5-3912-40EB-806E-0B21DC92BA67}" type="sibTrans" cxnId="{23018455-D985-4981-8D7F-53D212C4C9DB}">
      <dgm:prSet/>
      <dgm:spPr/>
      <dgm:t>
        <a:bodyPr/>
        <a:lstStyle/>
        <a:p>
          <a:endParaRPr lang="en-US"/>
        </a:p>
      </dgm:t>
    </dgm:pt>
    <dgm:pt modelId="{A01EDE79-79F4-44E4-BDA8-D2B8D9EBB893}">
      <dgm:prSet phldrT="[Text]"/>
      <dgm:spPr>
        <a:solidFill>
          <a:schemeClr val="tx2">
            <a:lumMod val="7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Cybersecurity</a:t>
          </a:r>
        </a:p>
      </dgm:t>
    </dgm:pt>
    <dgm:pt modelId="{CC8EAE80-E80C-4D5C-9620-03073AC9C323}" type="parTrans" cxnId="{8CB05B2B-17E5-45C5-876B-FC2E7F287EFB}">
      <dgm:prSet/>
      <dgm:spPr/>
      <dgm:t>
        <a:bodyPr/>
        <a:lstStyle/>
        <a:p>
          <a:endParaRPr lang="en-US"/>
        </a:p>
      </dgm:t>
    </dgm:pt>
    <dgm:pt modelId="{765F96D0-B5A8-4CE8-A724-22CF37709375}" type="sibTrans" cxnId="{8CB05B2B-17E5-45C5-876B-FC2E7F287EFB}">
      <dgm:prSet/>
      <dgm:spPr/>
      <dgm:t>
        <a:bodyPr/>
        <a:lstStyle/>
        <a:p>
          <a:endParaRPr lang="en-US"/>
        </a:p>
      </dgm:t>
    </dgm:pt>
    <dgm:pt modelId="{D08768FF-2452-4C31-90D8-F3245F5D5F87}">
      <dgm:prSet phldrT="[Text]"/>
      <dgm:spPr>
        <a:solidFill>
          <a:schemeClr val="accent2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Data Analytics</a:t>
          </a:r>
        </a:p>
      </dgm:t>
    </dgm:pt>
    <dgm:pt modelId="{5D1FF96E-FBCF-4793-921F-A363328D83E1}" type="parTrans" cxnId="{134E82BB-B24B-4D6E-81C9-7FCE1AB2A3C1}">
      <dgm:prSet/>
      <dgm:spPr/>
      <dgm:t>
        <a:bodyPr/>
        <a:lstStyle/>
        <a:p>
          <a:endParaRPr lang="en-US"/>
        </a:p>
      </dgm:t>
    </dgm:pt>
    <dgm:pt modelId="{1CFDBD7D-EC73-494A-8B15-E7510717DB0F}" type="sibTrans" cxnId="{134E82BB-B24B-4D6E-81C9-7FCE1AB2A3C1}">
      <dgm:prSet/>
      <dgm:spPr/>
      <dgm:t>
        <a:bodyPr/>
        <a:lstStyle/>
        <a:p>
          <a:endParaRPr lang="en-US"/>
        </a:p>
      </dgm:t>
    </dgm:pt>
    <dgm:pt modelId="{15845451-10EC-4BA2-AC99-81289035DD30}">
      <dgm:prSet phldrT="[Text]"/>
      <dgm:spPr>
        <a:solidFill>
          <a:schemeClr val="tx2">
            <a:lumMod val="60000"/>
            <a:lumOff val="4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P2P Financing</a:t>
          </a:r>
        </a:p>
      </dgm:t>
    </dgm:pt>
    <dgm:pt modelId="{D46D8814-9F01-45DD-A11C-68B40D7D9AD3}" type="parTrans" cxnId="{578EF9E5-7393-4559-AE78-9D2D94B4C79F}">
      <dgm:prSet/>
      <dgm:spPr/>
      <dgm:t>
        <a:bodyPr/>
        <a:lstStyle/>
        <a:p>
          <a:endParaRPr lang="en-US"/>
        </a:p>
      </dgm:t>
    </dgm:pt>
    <dgm:pt modelId="{9F4B80AA-A661-4284-8134-3FEF0A1842A7}" type="sibTrans" cxnId="{578EF9E5-7393-4559-AE78-9D2D94B4C79F}">
      <dgm:prSet/>
      <dgm:spPr/>
      <dgm:t>
        <a:bodyPr/>
        <a:lstStyle/>
        <a:p>
          <a:endParaRPr lang="en-US"/>
        </a:p>
      </dgm:t>
    </dgm:pt>
    <dgm:pt modelId="{4E7B8D4D-BB09-4E55-95E8-D1D43AB014E4}">
      <dgm:prSet phldrT="[Text]"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Robo</a:t>
          </a:r>
          <a:r>
            <a:rPr lang="en-US" dirty="0">
              <a:latin typeface="Arial Black" panose="020B0A04020102020204" pitchFamily="34" charset="0"/>
            </a:rPr>
            <a:t>-advising</a:t>
          </a:r>
        </a:p>
      </dgm:t>
    </dgm:pt>
    <dgm:pt modelId="{9A17D5F6-6969-459C-8E57-A184736146AB}" type="parTrans" cxnId="{32C0AC4B-1CDE-424D-A221-822D0479A5CB}">
      <dgm:prSet/>
      <dgm:spPr/>
      <dgm:t>
        <a:bodyPr/>
        <a:lstStyle/>
        <a:p>
          <a:endParaRPr lang="en-US"/>
        </a:p>
      </dgm:t>
    </dgm:pt>
    <dgm:pt modelId="{4BD07B03-CBEE-4B4F-A351-40E588CBD649}" type="sibTrans" cxnId="{32C0AC4B-1CDE-424D-A221-822D0479A5CB}">
      <dgm:prSet/>
      <dgm:spPr/>
      <dgm:t>
        <a:bodyPr/>
        <a:lstStyle/>
        <a:p>
          <a:endParaRPr lang="en-US"/>
        </a:p>
      </dgm:t>
    </dgm:pt>
    <dgm:pt modelId="{723EDE0D-5E1F-45EB-9D5C-1257F53C4E83}">
      <dgm:prSet phldrT="[Text]"/>
      <dgm:spPr>
        <a:solidFill>
          <a:schemeClr val="tx1">
            <a:lumMod val="65000"/>
            <a:lumOff val="35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Internet of Things</a:t>
          </a:r>
        </a:p>
      </dgm:t>
    </dgm:pt>
    <dgm:pt modelId="{DD43E82F-D617-4366-9C7B-97EC29C29A3B}" type="parTrans" cxnId="{52294437-207C-44F1-84FD-494321770756}">
      <dgm:prSet/>
      <dgm:spPr/>
      <dgm:t>
        <a:bodyPr/>
        <a:lstStyle/>
        <a:p>
          <a:endParaRPr lang="en-US"/>
        </a:p>
      </dgm:t>
    </dgm:pt>
    <dgm:pt modelId="{ABEE9EC2-CBDE-4613-8D9D-7AC0C8AD6868}" type="sibTrans" cxnId="{52294437-207C-44F1-84FD-494321770756}">
      <dgm:prSet/>
      <dgm:spPr/>
      <dgm:t>
        <a:bodyPr/>
        <a:lstStyle/>
        <a:p>
          <a:endParaRPr lang="en-US"/>
        </a:p>
      </dgm:t>
    </dgm:pt>
    <dgm:pt modelId="{53ABD625-ECCD-41D0-9B15-7507DE61A5E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Big data, machine learning, AI, cloud computing</a:t>
          </a:r>
        </a:p>
      </dgm:t>
    </dgm:pt>
    <dgm:pt modelId="{589BC8C9-25BE-4249-BA19-CD2B82B141B9}" type="sibTrans" cxnId="{275495EB-B43F-4BE5-ACE7-529CDF7927C6}">
      <dgm:prSet/>
      <dgm:spPr/>
      <dgm:t>
        <a:bodyPr/>
        <a:lstStyle/>
        <a:p>
          <a:endParaRPr lang="en-US"/>
        </a:p>
      </dgm:t>
    </dgm:pt>
    <dgm:pt modelId="{F5381DCE-BF91-44A7-BAD8-5B880FEDAB14}" type="parTrans" cxnId="{275495EB-B43F-4BE5-ACE7-529CDF7927C6}">
      <dgm:prSet/>
      <dgm:spPr/>
      <dgm:t>
        <a:bodyPr/>
        <a:lstStyle/>
        <a:p>
          <a:endParaRPr lang="en-US"/>
        </a:p>
      </dgm:t>
    </dgm:pt>
    <dgm:pt modelId="{78836766-4D65-493F-8B57-7137EF7E5583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Biometrics, encryption, tokenization</a:t>
          </a:r>
        </a:p>
      </dgm:t>
    </dgm:pt>
    <dgm:pt modelId="{A6194B48-FF88-4242-BB98-DC54FBB463E5}" type="sibTrans" cxnId="{B10960BF-A9BB-4BDE-9BDC-A51AD4908159}">
      <dgm:prSet/>
      <dgm:spPr/>
      <dgm:t>
        <a:bodyPr/>
        <a:lstStyle/>
        <a:p>
          <a:endParaRPr lang="en-US"/>
        </a:p>
      </dgm:t>
    </dgm:pt>
    <dgm:pt modelId="{38E29FC8-FB90-4B43-8818-EFFD957C9FBD}" type="parTrans" cxnId="{B10960BF-A9BB-4BDE-9BDC-A51AD4908159}">
      <dgm:prSet/>
      <dgm:spPr/>
      <dgm:t>
        <a:bodyPr/>
        <a:lstStyle/>
        <a:p>
          <a:endParaRPr lang="en-US"/>
        </a:p>
      </dgm:t>
    </dgm:pt>
    <dgm:pt modelId="{6D8A9844-466C-489C-8CA5-32A490ED661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Digital wallets, smartphone wallets, near-field communication</a:t>
          </a:r>
        </a:p>
      </dgm:t>
    </dgm:pt>
    <dgm:pt modelId="{2A79DD89-F06A-4FF2-9A6A-632073090170}" type="sibTrans" cxnId="{0862EFFE-C4E7-44C5-87F4-2490818DDCE3}">
      <dgm:prSet/>
      <dgm:spPr/>
      <dgm:t>
        <a:bodyPr/>
        <a:lstStyle/>
        <a:p>
          <a:endParaRPr lang="en-US"/>
        </a:p>
      </dgm:t>
    </dgm:pt>
    <dgm:pt modelId="{12A783EC-0189-4FE7-A092-7F40C4AAF324}" type="parTrans" cxnId="{0862EFFE-C4E7-44C5-87F4-2490818DDCE3}">
      <dgm:prSet/>
      <dgm:spPr/>
      <dgm:t>
        <a:bodyPr/>
        <a:lstStyle/>
        <a:p>
          <a:endParaRPr lang="en-US"/>
        </a:p>
      </dgm:t>
    </dgm:pt>
    <dgm:pt modelId="{736BBF09-3C27-471C-B847-917C30C143DE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algn="l"/>
          <a:r>
            <a:rPr lang="en-US" sz="1400" dirty="0" err="1">
              <a:latin typeface="Arial Black" panose="020B0A04020102020204" pitchFamily="34" charset="0"/>
            </a:rPr>
            <a:t>Bitcoin</a:t>
          </a:r>
          <a:r>
            <a:rPr lang="en-US" sz="1400" dirty="0">
              <a:latin typeface="Arial Black" panose="020B0A04020102020204" pitchFamily="34" charset="0"/>
            </a:rPr>
            <a:t>, </a:t>
          </a:r>
          <a:r>
            <a:rPr lang="en-US" sz="1400" dirty="0" err="1">
              <a:latin typeface="Arial Black" panose="020B0A04020102020204" pitchFamily="34" charset="0"/>
            </a:rPr>
            <a:t>cryptocurrency</a:t>
          </a:r>
          <a:r>
            <a:rPr lang="en-US" sz="1400" dirty="0">
              <a:latin typeface="Arial Black" panose="020B0A04020102020204" pitchFamily="34" charset="0"/>
            </a:rPr>
            <a:t>, distributed ledgers</a:t>
          </a:r>
        </a:p>
      </dgm:t>
    </dgm:pt>
    <dgm:pt modelId="{2B505C38-889B-49E1-8F63-8C3E40DA7AFC}" type="sibTrans" cxnId="{96CA789B-71D1-47B9-869F-BB1F690BB825}">
      <dgm:prSet/>
      <dgm:spPr/>
      <dgm:t>
        <a:bodyPr/>
        <a:lstStyle/>
        <a:p>
          <a:endParaRPr lang="en-US"/>
        </a:p>
      </dgm:t>
    </dgm:pt>
    <dgm:pt modelId="{6EF9C1A4-C3F1-4236-B2FA-EFFE53C45D40}" type="parTrans" cxnId="{96CA789B-71D1-47B9-869F-BB1F690BB825}">
      <dgm:prSet/>
      <dgm:spPr/>
      <dgm:t>
        <a:bodyPr/>
        <a:lstStyle/>
        <a:p>
          <a:endParaRPr lang="en-US"/>
        </a:p>
      </dgm:t>
    </dgm:pt>
    <dgm:pt modelId="{46A89B05-C441-4760-8682-BBF15869995A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Crowdfunding, </a:t>
          </a:r>
          <a:r>
            <a:rPr lang="en-US" sz="1400" dirty="0" err="1">
              <a:latin typeface="Arial Black" panose="020B0A04020102020204" pitchFamily="34" charset="0"/>
            </a:rPr>
            <a:t>crowdlending</a:t>
          </a:r>
          <a:endParaRPr lang="en-US" sz="1400" dirty="0">
            <a:latin typeface="Arial Black" panose="020B0A04020102020204" pitchFamily="34" charset="0"/>
          </a:endParaRPr>
        </a:p>
      </dgm:t>
    </dgm:pt>
    <dgm:pt modelId="{2016EA70-0EF5-4F1D-BE59-FDDCA3152EBB}" type="parTrans" cxnId="{F123669B-3D1D-4345-B08D-F37AFE702E13}">
      <dgm:prSet/>
      <dgm:spPr/>
      <dgm:t>
        <a:bodyPr/>
        <a:lstStyle/>
        <a:p>
          <a:endParaRPr lang="en-US"/>
        </a:p>
      </dgm:t>
    </dgm:pt>
    <dgm:pt modelId="{6A31C4F9-9FB7-4332-8395-BE7062D62E78}" type="sibTrans" cxnId="{F123669B-3D1D-4345-B08D-F37AFE702E13}">
      <dgm:prSet/>
      <dgm:spPr/>
      <dgm:t>
        <a:bodyPr/>
        <a:lstStyle/>
        <a:p>
          <a:endParaRPr lang="en-US"/>
        </a:p>
      </dgm:t>
    </dgm:pt>
    <dgm:pt modelId="{A926DF41-A116-4281-A7F4-AF7794649FE5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Artificial intelligence, big data</a:t>
          </a:r>
        </a:p>
      </dgm:t>
    </dgm:pt>
    <dgm:pt modelId="{9BD660C5-B3F3-460C-A8DE-BB4A845F3913}" type="parTrans" cxnId="{63D28830-ED4C-4F0F-95AC-43373752C780}">
      <dgm:prSet/>
      <dgm:spPr/>
      <dgm:t>
        <a:bodyPr/>
        <a:lstStyle/>
        <a:p>
          <a:endParaRPr lang="en-US"/>
        </a:p>
      </dgm:t>
    </dgm:pt>
    <dgm:pt modelId="{8DD94DA9-BBB7-4E70-BFE6-4412CDAFE3C8}" type="sibTrans" cxnId="{63D28830-ED4C-4F0F-95AC-43373752C780}">
      <dgm:prSet/>
      <dgm:spPr/>
      <dgm:t>
        <a:bodyPr/>
        <a:lstStyle/>
        <a:p>
          <a:endParaRPr lang="en-US"/>
        </a:p>
      </dgm:t>
    </dgm:pt>
    <dgm:pt modelId="{4C31B52D-8625-4499-A9F4-9964653AB1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dirty="0">
              <a:latin typeface="Arial Black" panose="020B0A04020102020204" pitchFamily="34" charset="0"/>
            </a:rPr>
            <a:t>Smart devices, wireless sensor networks</a:t>
          </a:r>
        </a:p>
      </dgm:t>
    </dgm:pt>
    <dgm:pt modelId="{DA8CA8A3-3C90-428E-97CB-A08D3585144E}" type="parTrans" cxnId="{B3BABA21-EDD5-43F1-A0AA-9006E15D8C0E}">
      <dgm:prSet/>
      <dgm:spPr/>
      <dgm:t>
        <a:bodyPr/>
        <a:lstStyle/>
        <a:p>
          <a:endParaRPr lang="en-US"/>
        </a:p>
      </dgm:t>
    </dgm:pt>
    <dgm:pt modelId="{3C41F70D-6C38-4D20-B6A4-BC66A679ABB1}" type="sibTrans" cxnId="{B3BABA21-EDD5-43F1-A0AA-9006E15D8C0E}">
      <dgm:prSet/>
      <dgm:spPr/>
      <dgm:t>
        <a:bodyPr/>
        <a:lstStyle/>
        <a:p>
          <a:endParaRPr lang="en-US"/>
        </a:p>
      </dgm:t>
    </dgm:pt>
    <dgm:pt modelId="{7736FD20-5261-4246-8028-05DEAADE9048}" type="pres">
      <dgm:prSet presAssocID="{124B201F-DC42-4417-8303-1723702B3F42}" presName="Name0" presStyleCnt="0">
        <dgm:presLayoutVars>
          <dgm:dir/>
          <dgm:animLvl val="lvl"/>
          <dgm:resizeHandles val="exact"/>
        </dgm:presLayoutVars>
      </dgm:prSet>
      <dgm:spPr/>
    </dgm:pt>
    <dgm:pt modelId="{0934FD37-296D-4111-87D7-C51123B09C37}" type="pres">
      <dgm:prSet presAssocID="{D9423F7F-B1A0-40D4-BCB7-787FFDDE742F}" presName="linNode" presStyleCnt="0"/>
      <dgm:spPr/>
    </dgm:pt>
    <dgm:pt modelId="{5D8DF8AA-99E9-4CAC-AC64-63DCF47CE6AC}" type="pres">
      <dgm:prSet presAssocID="{D9423F7F-B1A0-40D4-BCB7-787FFDDE742F}" presName="parentText" presStyleLbl="node1" presStyleIdx="0" presStyleCnt="7" custScaleX="98971">
        <dgm:presLayoutVars>
          <dgm:chMax val="1"/>
          <dgm:bulletEnabled val="1"/>
        </dgm:presLayoutVars>
      </dgm:prSet>
      <dgm:spPr/>
    </dgm:pt>
    <dgm:pt modelId="{8297B5A3-3BA4-4401-AF77-9FDBE15F2F68}" type="pres">
      <dgm:prSet presAssocID="{D9423F7F-B1A0-40D4-BCB7-787FFDDE742F}" presName="descendantText" presStyleLbl="alignAccFollowNode1" presStyleIdx="0" presStyleCnt="7" custScaleY="152387" custLinFactNeighborX="305" custLinFactNeighborY="-505">
        <dgm:presLayoutVars>
          <dgm:bulletEnabled val="1"/>
        </dgm:presLayoutVars>
      </dgm:prSet>
      <dgm:spPr/>
    </dgm:pt>
    <dgm:pt modelId="{E8740CDE-DDD4-43A5-A8A3-5106E5EDF564}" type="pres">
      <dgm:prSet presAssocID="{6F499D09-BA99-4207-8131-F34A6A6EA615}" presName="sp" presStyleCnt="0"/>
      <dgm:spPr/>
    </dgm:pt>
    <dgm:pt modelId="{E5264425-D841-44ED-9CEC-B2313E9BAA82}" type="pres">
      <dgm:prSet presAssocID="{C61234D8-E4AF-4B12-A898-40ACBADBB411}" presName="linNode" presStyleCnt="0"/>
      <dgm:spPr/>
    </dgm:pt>
    <dgm:pt modelId="{32471271-15E5-4B3C-8733-E4667CA82792}" type="pres">
      <dgm:prSet presAssocID="{C61234D8-E4AF-4B12-A898-40ACBADBB411}" presName="parentText" presStyleLbl="node1" presStyleIdx="1" presStyleCnt="7" custLinFactNeighborX="-543">
        <dgm:presLayoutVars>
          <dgm:chMax val="1"/>
          <dgm:bulletEnabled val="1"/>
        </dgm:presLayoutVars>
      </dgm:prSet>
      <dgm:spPr/>
    </dgm:pt>
    <dgm:pt modelId="{5D248A6F-AB5B-4917-9718-11EBAEB5F5B4}" type="pres">
      <dgm:prSet presAssocID="{C61234D8-E4AF-4B12-A898-40ACBADBB411}" presName="descendantText" presStyleLbl="alignAccFollowNode1" presStyleIdx="1" presStyleCnt="7" custScaleY="137376" custLinFactNeighborY="0">
        <dgm:presLayoutVars>
          <dgm:bulletEnabled val="1"/>
        </dgm:presLayoutVars>
      </dgm:prSet>
      <dgm:spPr/>
    </dgm:pt>
    <dgm:pt modelId="{5E4682A4-9325-406A-9A5E-52EEFB2EB56B}" type="pres">
      <dgm:prSet presAssocID="{48A5C3A5-3912-40EB-806E-0B21DC92BA67}" presName="sp" presStyleCnt="0"/>
      <dgm:spPr/>
    </dgm:pt>
    <dgm:pt modelId="{8A516080-1829-42E4-B1DF-9D3658E90B46}" type="pres">
      <dgm:prSet presAssocID="{A01EDE79-79F4-44E4-BDA8-D2B8D9EBB893}" presName="linNode" presStyleCnt="0"/>
      <dgm:spPr/>
    </dgm:pt>
    <dgm:pt modelId="{BB362CBC-F43D-4905-BCE5-CF44B5546A15}" type="pres">
      <dgm:prSet presAssocID="{A01EDE79-79F4-44E4-BDA8-D2B8D9EBB893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0B7DA4BD-283D-49E5-814A-D558E2FCA1EC}" type="pres">
      <dgm:prSet presAssocID="{A01EDE79-79F4-44E4-BDA8-D2B8D9EBB893}" presName="descendantText" presStyleLbl="alignAccFollowNode1" presStyleIdx="2" presStyleCnt="7" custScaleY="128961">
        <dgm:presLayoutVars>
          <dgm:bulletEnabled val="1"/>
        </dgm:presLayoutVars>
      </dgm:prSet>
      <dgm:spPr/>
    </dgm:pt>
    <dgm:pt modelId="{36B1B20C-F4A7-44BC-8F8E-15241047F501}" type="pres">
      <dgm:prSet presAssocID="{765F96D0-B5A8-4CE8-A724-22CF37709375}" presName="sp" presStyleCnt="0"/>
      <dgm:spPr/>
    </dgm:pt>
    <dgm:pt modelId="{8A65915E-0D07-486D-9230-C63C8A1B0B5F}" type="pres">
      <dgm:prSet presAssocID="{D08768FF-2452-4C31-90D8-F3245F5D5F87}" presName="linNode" presStyleCnt="0"/>
      <dgm:spPr/>
    </dgm:pt>
    <dgm:pt modelId="{09A4D1E3-47ED-4A0A-BC03-AC32FCC0EEDD}" type="pres">
      <dgm:prSet presAssocID="{D08768FF-2452-4C31-90D8-F3245F5D5F87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F7C6E0F-F574-41CC-9432-DEF4DAF9ED75}" type="pres">
      <dgm:prSet presAssocID="{D08768FF-2452-4C31-90D8-F3245F5D5F87}" presName="descendantText" presStyleLbl="alignAccFollowNode1" presStyleIdx="3" presStyleCnt="7" custScaleY="133424" custLinFactNeighborY="0">
        <dgm:presLayoutVars>
          <dgm:bulletEnabled val="1"/>
        </dgm:presLayoutVars>
      </dgm:prSet>
      <dgm:spPr/>
    </dgm:pt>
    <dgm:pt modelId="{9994D54A-802A-4BE4-8E04-F7BCCF318301}" type="pres">
      <dgm:prSet presAssocID="{1CFDBD7D-EC73-494A-8B15-E7510717DB0F}" presName="sp" presStyleCnt="0"/>
      <dgm:spPr/>
    </dgm:pt>
    <dgm:pt modelId="{6BAACAB4-EE55-4310-BE03-1CF4922BD462}" type="pres">
      <dgm:prSet presAssocID="{15845451-10EC-4BA2-AC99-81289035DD30}" presName="linNode" presStyleCnt="0"/>
      <dgm:spPr/>
    </dgm:pt>
    <dgm:pt modelId="{096B84EF-941D-46CB-964E-A40424E0818C}" type="pres">
      <dgm:prSet presAssocID="{15845451-10EC-4BA2-AC99-81289035DD30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3FE30B1F-18C9-4ABE-BE0F-072FCD4127EE}" type="pres">
      <dgm:prSet presAssocID="{15845451-10EC-4BA2-AC99-81289035DD30}" presName="descendantText" presStyleLbl="alignAccFollowNode1" presStyleIdx="4" presStyleCnt="7" custScaleY="140758">
        <dgm:presLayoutVars>
          <dgm:bulletEnabled val="1"/>
        </dgm:presLayoutVars>
      </dgm:prSet>
      <dgm:spPr/>
    </dgm:pt>
    <dgm:pt modelId="{FAF6AB94-242D-41F1-8B3A-44D6B9A0A5BC}" type="pres">
      <dgm:prSet presAssocID="{9F4B80AA-A661-4284-8134-3FEF0A1842A7}" presName="sp" presStyleCnt="0"/>
      <dgm:spPr/>
    </dgm:pt>
    <dgm:pt modelId="{49D5C35B-A623-4004-A1A8-E904493FE073}" type="pres">
      <dgm:prSet presAssocID="{4E7B8D4D-BB09-4E55-95E8-D1D43AB014E4}" presName="linNode" presStyleCnt="0"/>
      <dgm:spPr/>
    </dgm:pt>
    <dgm:pt modelId="{DD0A4719-F74F-4559-A957-73F406E471A4}" type="pres">
      <dgm:prSet presAssocID="{4E7B8D4D-BB09-4E55-95E8-D1D43AB014E4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02BCE8B-78F9-42DE-BC17-10DBE9CC0CA5}" type="pres">
      <dgm:prSet presAssocID="{4E7B8D4D-BB09-4E55-95E8-D1D43AB014E4}" presName="descendantText" presStyleLbl="alignAccFollowNode1" presStyleIdx="5" presStyleCnt="7" custScaleY="122816">
        <dgm:presLayoutVars>
          <dgm:bulletEnabled val="1"/>
        </dgm:presLayoutVars>
      </dgm:prSet>
      <dgm:spPr/>
    </dgm:pt>
    <dgm:pt modelId="{18D6787C-985A-4729-8C36-BE116BF353CA}" type="pres">
      <dgm:prSet presAssocID="{4BD07B03-CBEE-4B4F-A351-40E588CBD649}" presName="sp" presStyleCnt="0"/>
      <dgm:spPr/>
    </dgm:pt>
    <dgm:pt modelId="{CDC6B0BE-922B-473D-9F93-4F74D5199BE5}" type="pres">
      <dgm:prSet presAssocID="{723EDE0D-5E1F-45EB-9D5C-1257F53C4E83}" presName="linNode" presStyleCnt="0"/>
      <dgm:spPr/>
    </dgm:pt>
    <dgm:pt modelId="{0857FC33-0658-4487-93C0-08040B456870}" type="pres">
      <dgm:prSet presAssocID="{723EDE0D-5E1F-45EB-9D5C-1257F53C4E83}" presName="parentText" presStyleLbl="node1" presStyleIdx="6" presStyleCnt="7" custLinFactNeighborX="-271">
        <dgm:presLayoutVars>
          <dgm:chMax val="1"/>
          <dgm:bulletEnabled val="1"/>
        </dgm:presLayoutVars>
      </dgm:prSet>
      <dgm:spPr/>
    </dgm:pt>
    <dgm:pt modelId="{7C42AF6A-920F-49BD-9059-F3504266AC66}" type="pres">
      <dgm:prSet presAssocID="{723EDE0D-5E1F-45EB-9D5C-1257F53C4E83}" presName="descendantText" presStyleLbl="alignAccFollowNode1" presStyleIdx="6" presStyleCnt="7" custScaleY="143584">
        <dgm:presLayoutVars>
          <dgm:bulletEnabled val="1"/>
        </dgm:presLayoutVars>
      </dgm:prSet>
      <dgm:spPr/>
    </dgm:pt>
  </dgm:ptLst>
  <dgm:cxnLst>
    <dgm:cxn modelId="{41507017-8E8F-4F8D-80A9-AF90895BC67C}" type="presOf" srcId="{124B201F-DC42-4417-8303-1723702B3F42}" destId="{7736FD20-5261-4246-8028-05DEAADE9048}" srcOrd="0" destOrd="0" presId="urn:microsoft.com/office/officeart/2005/8/layout/vList5"/>
    <dgm:cxn modelId="{B3BABA21-EDD5-43F1-A0AA-9006E15D8C0E}" srcId="{723EDE0D-5E1F-45EB-9D5C-1257F53C4E83}" destId="{4C31B52D-8625-4499-A9F4-9964653AB131}" srcOrd="0" destOrd="0" parTransId="{DA8CA8A3-3C90-428E-97CB-A08D3585144E}" sibTransId="{3C41F70D-6C38-4D20-B6A4-BC66A679ABB1}"/>
    <dgm:cxn modelId="{2CE06129-15A8-420C-80A5-F2A3860AFF51}" type="presOf" srcId="{A926DF41-A116-4281-A7F4-AF7794649FE5}" destId="{302BCE8B-78F9-42DE-BC17-10DBE9CC0CA5}" srcOrd="0" destOrd="0" presId="urn:microsoft.com/office/officeart/2005/8/layout/vList5"/>
    <dgm:cxn modelId="{8CB05B2B-17E5-45C5-876B-FC2E7F287EFB}" srcId="{124B201F-DC42-4417-8303-1723702B3F42}" destId="{A01EDE79-79F4-44E4-BDA8-D2B8D9EBB893}" srcOrd="2" destOrd="0" parTransId="{CC8EAE80-E80C-4D5C-9620-03073AC9C323}" sibTransId="{765F96D0-B5A8-4CE8-A724-22CF37709375}"/>
    <dgm:cxn modelId="{63D28830-ED4C-4F0F-95AC-43373752C780}" srcId="{4E7B8D4D-BB09-4E55-95E8-D1D43AB014E4}" destId="{A926DF41-A116-4281-A7F4-AF7794649FE5}" srcOrd="0" destOrd="0" parTransId="{9BD660C5-B3F3-460C-A8DE-BB4A845F3913}" sibTransId="{8DD94DA9-BBB7-4E70-BFE6-4412CDAFE3C8}"/>
    <dgm:cxn modelId="{27ECF336-507A-4331-B095-0730F78D9B1D}" type="presOf" srcId="{C61234D8-E4AF-4B12-A898-40ACBADBB411}" destId="{32471271-15E5-4B3C-8733-E4667CA82792}" srcOrd="0" destOrd="0" presId="urn:microsoft.com/office/officeart/2005/8/layout/vList5"/>
    <dgm:cxn modelId="{34F82D37-14C5-4DDF-AD17-B6D030C2FE53}" type="presOf" srcId="{15845451-10EC-4BA2-AC99-81289035DD30}" destId="{096B84EF-941D-46CB-964E-A40424E0818C}" srcOrd="0" destOrd="0" presId="urn:microsoft.com/office/officeart/2005/8/layout/vList5"/>
    <dgm:cxn modelId="{52294437-207C-44F1-84FD-494321770756}" srcId="{124B201F-DC42-4417-8303-1723702B3F42}" destId="{723EDE0D-5E1F-45EB-9D5C-1257F53C4E83}" srcOrd="6" destOrd="0" parTransId="{DD43E82F-D617-4366-9C7B-97EC29C29A3B}" sibTransId="{ABEE9EC2-CBDE-4613-8D9D-7AC0C8AD6868}"/>
    <dgm:cxn modelId="{ADB00540-7D16-4F8D-ACAC-B6F099C6C0D5}" type="presOf" srcId="{A01EDE79-79F4-44E4-BDA8-D2B8D9EBB893}" destId="{BB362CBC-F43D-4905-BCE5-CF44B5546A15}" srcOrd="0" destOrd="0" presId="urn:microsoft.com/office/officeart/2005/8/layout/vList5"/>
    <dgm:cxn modelId="{75F6B641-B8A5-4CDE-9C84-200C62BBF194}" type="presOf" srcId="{6D8A9844-466C-489C-8CA5-32A490ED661D}" destId="{5D248A6F-AB5B-4917-9718-11EBAEB5F5B4}" srcOrd="0" destOrd="0" presId="urn:microsoft.com/office/officeart/2005/8/layout/vList5"/>
    <dgm:cxn modelId="{1E2A1E45-D114-49AB-BF06-65A58665E580}" srcId="{124B201F-DC42-4417-8303-1723702B3F42}" destId="{D9423F7F-B1A0-40D4-BCB7-787FFDDE742F}" srcOrd="0" destOrd="0" parTransId="{8F6923A6-D78F-40C1-BDE3-94B351B4A8F7}" sibTransId="{6F499D09-BA99-4207-8131-F34A6A6EA615}"/>
    <dgm:cxn modelId="{32C0AC4B-1CDE-424D-A221-822D0479A5CB}" srcId="{124B201F-DC42-4417-8303-1723702B3F42}" destId="{4E7B8D4D-BB09-4E55-95E8-D1D43AB014E4}" srcOrd="5" destOrd="0" parTransId="{9A17D5F6-6969-459C-8E57-A184736146AB}" sibTransId="{4BD07B03-CBEE-4B4F-A351-40E588CBD649}"/>
    <dgm:cxn modelId="{214BC354-4BB5-4381-A054-6FAA10A54A96}" type="presOf" srcId="{4E7B8D4D-BB09-4E55-95E8-D1D43AB014E4}" destId="{DD0A4719-F74F-4559-A957-73F406E471A4}" srcOrd="0" destOrd="0" presId="urn:microsoft.com/office/officeart/2005/8/layout/vList5"/>
    <dgm:cxn modelId="{23018455-D985-4981-8D7F-53D212C4C9DB}" srcId="{124B201F-DC42-4417-8303-1723702B3F42}" destId="{C61234D8-E4AF-4B12-A898-40ACBADBB411}" srcOrd="1" destOrd="0" parTransId="{E9A6FDA4-C2D4-45EF-89E4-B02F9B127150}" sibTransId="{48A5C3A5-3912-40EB-806E-0B21DC92BA67}"/>
    <dgm:cxn modelId="{F98E6A80-70A9-4F13-B655-60A2CD45E2C3}" type="presOf" srcId="{D08768FF-2452-4C31-90D8-F3245F5D5F87}" destId="{09A4D1E3-47ED-4A0A-BC03-AC32FCC0EEDD}" srcOrd="0" destOrd="0" presId="urn:microsoft.com/office/officeart/2005/8/layout/vList5"/>
    <dgm:cxn modelId="{F123669B-3D1D-4345-B08D-F37AFE702E13}" srcId="{15845451-10EC-4BA2-AC99-81289035DD30}" destId="{46A89B05-C441-4760-8682-BBF15869995A}" srcOrd="0" destOrd="0" parTransId="{2016EA70-0EF5-4F1D-BE59-FDDCA3152EBB}" sibTransId="{6A31C4F9-9FB7-4332-8395-BE7062D62E78}"/>
    <dgm:cxn modelId="{96CA789B-71D1-47B9-869F-BB1F690BB825}" srcId="{D9423F7F-B1A0-40D4-BCB7-787FFDDE742F}" destId="{736BBF09-3C27-471C-B847-917C30C143DE}" srcOrd="0" destOrd="0" parTransId="{6EF9C1A4-C3F1-4236-B2FA-EFFE53C45D40}" sibTransId="{2B505C38-889B-49E1-8F63-8C3E40DA7AFC}"/>
    <dgm:cxn modelId="{8C5285B1-1B27-4AF9-AF67-1A6CBEFF2CD7}" type="presOf" srcId="{53ABD625-ECCD-41D0-9B15-7507DE61A5EC}" destId="{3F7C6E0F-F574-41CC-9432-DEF4DAF9ED75}" srcOrd="0" destOrd="0" presId="urn:microsoft.com/office/officeart/2005/8/layout/vList5"/>
    <dgm:cxn modelId="{DCE808B5-5AA3-4729-B099-7DE4B5496117}" type="presOf" srcId="{723EDE0D-5E1F-45EB-9D5C-1257F53C4E83}" destId="{0857FC33-0658-4487-93C0-08040B456870}" srcOrd="0" destOrd="0" presId="urn:microsoft.com/office/officeart/2005/8/layout/vList5"/>
    <dgm:cxn modelId="{134E82BB-B24B-4D6E-81C9-7FCE1AB2A3C1}" srcId="{124B201F-DC42-4417-8303-1723702B3F42}" destId="{D08768FF-2452-4C31-90D8-F3245F5D5F87}" srcOrd="3" destOrd="0" parTransId="{5D1FF96E-FBCF-4793-921F-A363328D83E1}" sibTransId="{1CFDBD7D-EC73-494A-8B15-E7510717DB0F}"/>
    <dgm:cxn modelId="{B10960BF-A9BB-4BDE-9BDC-A51AD4908159}" srcId="{A01EDE79-79F4-44E4-BDA8-D2B8D9EBB893}" destId="{78836766-4D65-493F-8B57-7137EF7E5583}" srcOrd="0" destOrd="0" parTransId="{38E29FC8-FB90-4B43-8818-EFFD957C9FBD}" sibTransId="{A6194B48-FF88-4242-BB98-DC54FBB463E5}"/>
    <dgm:cxn modelId="{7DCDC9C4-ACF5-4E82-BFD9-56DB3784AD11}" type="presOf" srcId="{46A89B05-C441-4760-8682-BBF15869995A}" destId="{3FE30B1F-18C9-4ABE-BE0F-072FCD4127EE}" srcOrd="0" destOrd="0" presId="urn:microsoft.com/office/officeart/2005/8/layout/vList5"/>
    <dgm:cxn modelId="{A74710D3-0CFC-4FB3-9D43-F4CE933D620D}" type="presOf" srcId="{D9423F7F-B1A0-40D4-BCB7-787FFDDE742F}" destId="{5D8DF8AA-99E9-4CAC-AC64-63DCF47CE6AC}" srcOrd="0" destOrd="0" presId="urn:microsoft.com/office/officeart/2005/8/layout/vList5"/>
    <dgm:cxn modelId="{05CCA9E5-5DD4-4E4D-88F9-0002C3387234}" type="presOf" srcId="{736BBF09-3C27-471C-B847-917C30C143DE}" destId="{8297B5A3-3BA4-4401-AF77-9FDBE15F2F68}" srcOrd="0" destOrd="0" presId="urn:microsoft.com/office/officeart/2005/8/layout/vList5"/>
    <dgm:cxn modelId="{578EF9E5-7393-4559-AE78-9D2D94B4C79F}" srcId="{124B201F-DC42-4417-8303-1723702B3F42}" destId="{15845451-10EC-4BA2-AC99-81289035DD30}" srcOrd="4" destOrd="0" parTransId="{D46D8814-9F01-45DD-A11C-68B40D7D9AD3}" sibTransId="{9F4B80AA-A661-4284-8134-3FEF0A1842A7}"/>
    <dgm:cxn modelId="{275495EB-B43F-4BE5-ACE7-529CDF7927C6}" srcId="{D08768FF-2452-4C31-90D8-F3245F5D5F87}" destId="{53ABD625-ECCD-41D0-9B15-7507DE61A5EC}" srcOrd="0" destOrd="0" parTransId="{F5381DCE-BF91-44A7-BAD8-5B880FEDAB14}" sibTransId="{589BC8C9-25BE-4249-BA19-CD2B82B141B9}"/>
    <dgm:cxn modelId="{C2BC62F3-EF9D-445D-8FD2-AE33708C4998}" type="presOf" srcId="{78836766-4D65-493F-8B57-7137EF7E5583}" destId="{0B7DA4BD-283D-49E5-814A-D558E2FCA1EC}" srcOrd="0" destOrd="0" presId="urn:microsoft.com/office/officeart/2005/8/layout/vList5"/>
    <dgm:cxn modelId="{2FA6A8F6-60ED-4C4A-9DC1-854A71BC24F3}" type="presOf" srcId="{4C31B52D-8625-4499-A9F4-9964653AB131}" destId="{7C42AF6A-920F-49BD-9059-F3504266AC66}" srcOrd="0" destOrd="0" presId="urn:microsoft.com/office/officeart/2005/8/layout/vList5"/>
    <dgm:cxn modelId="{0862EFFE-C4E7-44C5-87F4-2490818DDCE3}" srcId="{C61234D8-E4AF-4B12-A898-40ACBADBB411}" destId="{6D8A9844-466C-489C-8CA5-32A490ED661D}" srcOrd="0" destOrd="0" parTransId="{12A783EC-0189-4FE7-A092-7F40C4AAF324}" sibTransId="{2A79DD89-F06A-4FF2-9A6A-632073090170}"/>
    <dgm:cxn modelId="{51A17CBF-56BD-4884-B610-CC71F9A9F21E}" type="presParOf" srcId="{7736FD20-5261-4246-8028-05DEAADE9048}" destId="{0934FD37-296D-4111-87D7-C51123B09C37}" srcOrd="0" destOrd="0" presId="urn:microsoft.com/office/officeart/2005/8/layout/vList5"/>
    <dgm:cxn modelId="{5C0E09F6-E195-407D-BDE2-6DAC19AB5C67}" type="presParOf" srcId="{0934FD37-296D-4111-87D7-C51123B09C37}" destId="{5D8DF8AA-99E9-4CAC-AC64-63DCF47CE6AC}" srcOrd="0" destOrd="0" presId="urn:microsoft.com/office/officeart/2005/8/layout/vList5"/>
    <dgm:cxn modelId="{6B20B923-E833-4B95-AA4B-04AE03A60C9E}" type="presParOf" srcId="{0934FD37-296D-4111-87D7-C51123B09C37}" destId="{8297B5A3-3BA4-4401-AF77-9FDBE15F2F68}" srcOrd="1" destOrd="0" presId="urn:microsoft.com/office/officeart/2005/8/layout/vList5"/>
    <dgm:cxn modelId="{7781DBD1-8D0B-4FF7-B241-68CB37CC5C47}" type="presParOf" srcId="{7736FD20-5261-4246-8028-05DEAADE9048}" destId="{E8740CDE-DDD4-43A5-A8A3-5106E5EDF564}" srcOrd="1" destOrd="0" presId="urn:microsoft.com/office/officeart/2005/8/layout/vList5"/>
    <dgm:cxn modelId="{65714689-9741-4894-A51D-71656192558B}" type="presParOf" srcId="{7736FD20-5261-4246-8028-05DEAADE9048}" destId="{E5264425-D841-44ED-9CEC-B2313E9BAA82}" srcOrd="2" destOrd="0" presId="urn:microsoft.com/office/officeart/2005/8/layout/vList5"/>
    <dgm:cxn modelId="{19215705-0E4D-4E24-9060-8D631DC979FD}" type="presParOf" srcId="{E5264425-D841-44ED-9CEC-B2313E9BAA82}" destId="{32471271-15E5-4B3C-8733-E4667CA82792}" srcOrd="0" destOrd="0" presId="urn:microsoft.com/office/officeart/2005/8/layout/vList5"/>
    <dgm:cxn modelId="{DF1206F2-0623-4998-91A4-7E4122DA4CE0}" type="presParOf" srcId="{E5264425-D841-44ED-9CEC-B2313E9BAA82}" destId="{5D248A6F-AB5B-4917-9718-11EBAEB5F5B4}" srcOrd="1" destOrd="0" presId="urn:microsoft.com/office/officeart/2005/8/layout/vList5"/>
    <dgm:cxn modelId="{DC440D35-0CD6-49DF-A2BE-71A0E7F1A4DD}" type="presParOf" srcId="{7736FD20-5261-4246-8028-05DEAADE9048}" destId="{5E4682A4-9325-406A-9A5E-52EEFB2EB56B}" srcOrd="3" destOrd="0" presId="urn:microsoft.com/office/officeart/2005/8/layout/vList5"/>
    <dgm:cxn modelId="{296E33C8-904B-41AF-B293-FA77B8F43DF0}" type="presParOf" srcId="{7736FD20-5261-4246-8028-05DEAADE9048}" destId="{8A516080-1829-42E4-B1DF-9D3658E90B46}" srcOrd="4" destOrd="0" presId="urn:microsoft.com/office/officeart/2005/8/layout/vList5"/>
    <dgm:cxn modelId="{E0EFD4FA-DCB4-4E0C-BE68-C0B89249E2AA}" type="presParOf" srcId="{8A516080-1829-42E4-B1DF-9D3658E90B46}" destId="{BB362CBC-F43D-4905-BCE5-CF44B5546A15}" srcOrd="0" destOrd="0" presId="urn:microsoft.com/office/officeart/2005/8/layout/vList5"/>
    <dgm:cxn modelId="{5FAF80D0-AD89-4BFF-9748-CE4C8AF7D53E}" type="presParOf" srcId="{8A516080-1829-42E4-B1DF-9D3658E90B46}" destId="{0B7DA4BD-283D-49E5-814A-D558E2FCA1EC}" srcOrd="1" destOrd="0" presId="urn:microsoft.com/office/officeart/2005/8/layout/vList5"/>
    <dgm:cxn modelId="{88016A4C-8446-4736-965F-3A90F15C1559}" type="presParOf" srcId="{7736FD20-5261-4246-8028-05DEAADE9048}" destId="{36B1B20C-F4A7-44BC-8F8E-15241047F501}" srcOrd="5" destOrd="0" presId="urn:microsoft.com/office/officeart/2005/8/layout/vList5"/>
    <dgm:cxn modelId="{CA60BCB3-0D5C-44F1-AFDE-B8479360B9C0}" type="presParOf" srcId="{7736FD20-5261-4246-8028-05DEAADE9048}" destId="{8A65915E-0D07-486D-9230-C63C8A1B0B5F}" srcOrd="6" destOrd="0" presId="urn:microsoft.com/office/officeart/2005/8/layout/vList5"/>
    <dgm:cxn modelId="{D7227FB1-6FF3-4A40-A1EB-4F36BB9216C8}" type="presParOf" srcId="{8A65915E-0D07-486D-9230-C63C8A1B0B5F}" destId="{09A4D1E3-47ED-4A0A-BC03-AC32FCC0EEDD}" srcOrd="0" destOrd="0" presId="urn:microsoft.com/office/officeart/2005/8/layout/vList5"/>
    <dgm:cxn modelId="{C24A342B-7463-4296-AFD7-57026470D6A0}" type="presParOf" srcId="{8A65915E-0D07-486D-9230-C63C8A1B0B5F}" destId="{3F7C6E0F-F574-41CC-9432-DEF4DAF9ED75}" srcOrd="1" destOrd="0" presId="urn:microsoft.com/office/officeart/2005/8/layout/vList5"/>
    <dgm:cxn modelId="{2D927323-4FFE-42E3-9A8E-2D019BF90BA3}" type="presParOf" srcId="{7736FD20-5261-4246-8028-05DEAADE9048}" destId="{9994D54A-802A-4BE4-8E04-F7BCCF318301}" srcOrd="7" destOrd="0" presId="urn:microsoft.com/office/officeart/2005/8/layout/vList5"/>
    <dgm:cxn modelId="{1F0CFDD9-AE78-403E-BC57-842C2C3C9D9A}" type="presParOf" srcId="{7736FD20-5261-4246-8028-05DEAADE9048}" destId="{6BAACAB4-EE55-4310-BE03-1CF4922BD462}" srcOrd="8" destOrd="0" presId="urn:microsoft.com/office/officeart/2005/8/layout/vList5"/>
    <dgm:cxn modelId="{26294F90-5B64-4FC3-AEC9-AFC2D0405D60}" type="presParOf" srcId="{6BAACAB4-EE55-4310-BE03-1CF4922BD462}" destId="{096B84EF-941D-46CB-964E-A40424E0818C}" srcOrd="0" destOrd="0" presId="urn:microsoft.com/office/officeart/2005/8/layout/vList5"/>
    <dgm:cxn modelId="{D2DF9C47-215E-4CF3-B34D-F40E79C28C92}" type="presParOf" srcId="{6BAACAB4-EE55-4310-BE03-1CF4922BD462}" destId="{3FE30B1F-18C9-4ABE-BE0F-072FCD4127EE}" srcOrd="1" destOrd="0" presId="urn:microsoft.com/office/officeart/2005/8/layout/vList5"/>
    <dgm:cxn modelId="{E2AB0709-913E-405B-93F5-0EE82C95DEF9}" type="presParOf" srcId="{7736FD20-5261-4246-8028-05DEAADE9048}" destId="{FAF6AB94-242D-41F1-8B3A-44D6B9A0A5BC}" srcOrd="9" destOrd="0" presId="urn:microsoft.com/office/officeart/2005/8/layout/vList5"/>
    <dgm:cxn modelId="{3F4E9570-E3AD-4551-86A1-1DD28AA64986}" type="presParOf" srcId="{7736FD20-5261-4246-8028-05DEAADE9048}" destId="{49D5C35B-A623-4004-A1A8-E904493FE073}" srcOrd="10" destOrd="0" presId="urn:microsoft.com/office/officeart/2005/8/layout/vList5"/>
    <dgm:cxn modelId="{D3D309A6-FF87-4667-8279-1415FF738C6B}" type="presParOf" srcId="{49D5C35B-A623-4004-A1A8-E904493FE073}" destId="{DD0A4719-F74F-4559-A957-73F406E471A4}" srcOrd="0" destOrd="0" presId="urn:microsoft.com/office/officeart/2005/8/layout/vList5"/>
    <dgm:cxn modelId="{F9B8F310-4100-413E-A4E9-D6B8ED3A2064}" type="presParOf" srcId="{49D5C35B-A623-4004-A1A8-E904493FE073}" destId="{302BCE8B-78F9-42DE-BC17-10DBE9CC0CA5}" srcOrd="1" destOrd="0" presId="urn:microsoft.com/office/officeart/2005/8/layout/vList5"/>
    <dgm:cxn modelId="{D21CA58B-52A6-4666-BB01-7064F54FE723}" type="presParOf" srcId="{7736FD20-5261-4246-8028-05DEAADE9048}" destId="{18D6787C-985A-4729-8C36-BE116BF353CA}" srcOrd="11" destOrd="0" presId="urn:microsoft.com/office/officeart/2005/8/layout/vList5"/>
    <dgm:cxn modelId="{AD49D31D-9F3A-4B72-A3E8-E7936C5A3CFC}" type="presParOf" srcId="{7736FD20-5261-4246-8028-05DEAADE9048}" destId="{CDC6B0BE-922B-473D-9F93-4F74D5199BE5}" srcOrd="12" destOrd="0" presId="urn:microsoft.com/office/officeart/2005/8/layout/vList5"/>
    <dgm:cxn modelId="{63F11696-66A1-426D-B93D-1104294FF725}" type="presParOf" srcId="{CDC6B0BE-922B-473D-9F93-4F74D5199BE5}" destId="{0857FC33-0658-4487-93C0-08040B456870}" srcOrd="0" destOrd="0" presId="urn:microsoft.com/office/officeart/2005/8/layout/vList5"/>
    <dgm:cxn modelId="{8B54F9A7-1935-4650-AA7C-3763400EA596}" type="presParOf" srcId="{CDC6B0BE-922B-473D-9F93-4F74D5199BE5}" destId="{7C42AF6A-920F-49BD-9059-F3504266AC6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7B5A3-3BA4-4401-AF77-9FDBE15F2F68}">
      <dsp:nvSpPr>
        <dsp:cNvPr id="0" name=""/>
        <dsp:cNvSpPr/>
      </dsp:nvSpPr>
      <dsp:spPr>
        <a:xfrm rot="5400000">
          <a:off x="4236220" y="-1821101"/>
          <a:ext cx="682652" cy="4324855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Arial Black" panose="020B0A04020102020204" pitchFamily="34" charset="0"/>
            </a:rPr>
            <a:t>Bitcoin</a:t>
          </a:r>
          <a:r>
            <a:rPr lang="en-US" sz="1400" kern="1200" dirty="0">
              <a:latin typeface="Arial Black" panose="020B0A04020102020204" pitchFamily="34" charset="0"/>
            </a:rPr>
            <a:t>, </a:t>
          </a:r>
          <a:r>
            <a:rPr lang="en-US" sz="1400" kern="1200" dirty="0" err="1">
              <a:latin typeface="Arial Black" panose="020B0A04020102020204" pitchFamily="34" charset="0"/>
            </a:rPr>
            <a:t>cryptocurrency</a:t>
          </a:r>
          <a:r>
            <a:rPr lang="en-US" sz="1400" kern="1200" dirty="0">
              <a:latin typeface="Arial Black" panose="020B0A04020102020204" pitchFamily="34" charset="0"/>
            </a:rPr>
            <a:t>, distributed ledgers</a:t>
          </a:r>
        </a:p>
      </dsp:txBody>
      <dsp:txXfrm rot="-5400000">
        <a:off x="2415119" y="33324"/>
        <a:ext cx="4291531" cy="616004"/>
      </dsp:txXfrm>
    </dsp:sp>
    <dsp:sp modelId="{5D8DF8AA-99E9-4CAC-AC64-63DCF47CE6AC}">
      <dsp:nvSpPr>
        <dsp:cNvPr id="0" name=""/>
        <dsp:cNvSpPr/>
      </dsp:nvSpPr>
      <dsp:spPr>
        <a:xfrm>
          <a:off x="0" y="63605"/>
          <a:ext cx="2407698" cy="559965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rial Black" panose="020B0A04020102020204" pitchFamily="34" charset="0"/>
            </a:rPr>
            <a:t>Blockchain</a:t>
          </a:r>
          <a:endParaRPr lang="en-US" sz="1600" kern="1200" dirty="0">
            <a:latin typeface="Arial Black" panose="020B0A04020102020204" pitchFamily="34" charset="0"/>
          </a:endParaRPr>
        </a:p>
      </dsp:txBody>
      <dsp:txXfrm>
        <a:off x="27335" y="90940"/>
        <a:ext cx="2353028" cy="505295"/>
      </dsp:txXfrm>
    </dsp:sp>
    <dsp:sp modelId="{5D248A6F-AB5B-4917-9718-11EBAEB5F5B4}">
      <dsp:nvSpPr>
        <dsp:cNvPr id="0" name=""/>
        <dsp:cNvSpPr/>
      </dsp:nvSpPr>
      <dsp:spPr>
        <a:xfrm rot="5400000">
          <a:off x="4287455" y="-1141811"/>
          <a:ext cx="615406" cy="4324855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Digital wallets, smartphone wallets, near-field communication</a:t>
          </a:r>
        </a:p>
      </dsp:txBody>
      <dsp:txXfrm rot="-5400000">
        <a:off x="2432731" y="742955"/>
        <a:ext cx="4294813" cy="555322"/>
      </dsp:txXfrm>
    </dsp:sp>
    <dsp:sp modelId="{32471271-15E5-4B3C-8733-E4667CA82792}">
      <dsp:nvSpPr>
        <dsp:cNvPr id="0" name=""/>
        <dsp:cNvSpPr/>
      </dsp:nvSpPr>
      <dsp:spPr>
        <a:xfrm>
          <a:off x="0" y="740633"/>
          <a:ext cx="2432731" cy="559965"/>
        </a:xfrm>
        <a:prstGeom prst="roundRect">
          <a:avLst/>
        </a:prstGeom>
        <a:solidFill>
          <a:schemeClr val="accent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Mobile Transactions</a:t>
          </a:r>
        </a:p>
      </dsp:txBody>
      <dsp:txXfrm>
        <a:off x="27335" y="767968"/>
        <a:ext cx="2378061" cy="505295"/>
      </dsp:txXfrm>
    </dsp:sp>
    <dsp:sp modelId="{0B7DA4BD-283D-49E5-814A-D558E2FCA1EC}">
      <dsp:nvSpPr>
        <dsp:cNvPr id="0" name=""/>
        <dsp:cNvSpPr/>
      </dsp:nvSpPr>
      <dsp:spPr>
        <a:xfrm rot="5400000">
          <a:off x="4310796" y="-519368"/>
          <a:ext cx="577710" cy="4329083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Biometrics, encryption, tokenization</a:t>
          </a:r>
        </a:p>
      </dsp:txBody>
      <dsp:txXfrm rot="-5400000">
        <a:off x="2435110" y="1384519"/>
        <a:ext cx="4300882" cy="521308"/>
      </dsp:txXfrm>
    </dsp:sp>
    <dsp:sp modelId="{BB362CBC-F43D-4905-BCE5-CF44B5546A15}">
      <dsp:nvSpPr>
        <dsp:cNvPr id="0" name=""/>
        <dsp:cNvSpPr/>
      </dsp:nvSpPr>
      <dsp:spPr>
        <a:xfrm>
          <a:off x="0" y="1365190"/>
          <a:ext cx="2435109" cy="559965"/>
        </a:xfrm>
        <a:prstGeom prst="round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Cybersecurity</a:t>
          </a:r>
        </a:p>
      </dsp:txBody>
      <dsp:txXfrm>
        <a:off x="27335" y="1392525"/>
        <a:ext cx="2380439" cy="505295"/>
      </dsp:txXfrm>
    </dsp:sp>
    <dsp:sp modelId="{3F7C6E0F-F574-41CC-9432-DEF4DAF9ED75}">
      <dsp:nvSpPr>
        <dsp:cNvPr id="0" name=""/>
        <dsp:cNvSpPr/>
      </dsp:nvSpPr>
      <dsp:spPr>
        <a:xfrm rot="5400000">
          <a:off x="4300799" y="96336"/>
          <a:ext cx="597703" cy="4329083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Big data, machine learning, AI, cloud computing</a:t>
          </a:r>
        </a:p>
      </dsp:txBody>
      <dsp:txXfrm rot="-5400000">
        <a:off x="2435110" y="1991203"/>
        <a:ext cx="4299906" cy="539349"/>
      </dsp:txXfrm>
    </dsp:sp>
    <dsp:sp modelId="{09A4D1E3-47ED-4A0A-BC03-AC32FCC0EEDD}">
      <dsp:nvSpPr>
        <dsp:cNvPr id="0" name=""/>
        <dsp:cNvSpPr/>
      </dsp:nvSpPr>
      <dsp:spPr>
        <a:xfrm>
          <a:off x="0" y="1980894"/>
          <a:ext cx="2435109" cy="559965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Data Analytics</a:t>
          </a:r>
        </a:p>
      </dsp:txBody>
      <dsp:txXfrm>
        <a:off x="27335" y="2008229"/>
        <a:ext cx="2380439" cy="505295"/>
      </dsp:txXfrm>
    </dsp:sp>
    <dsp:sp modelId="{3FE30B1F-18C9-4ABE-BE0F-072FCD4127EE}">
      <dsp:nvSpPr>
        <dsp:cNvPr id="0" name=""/>
        <dsp:cNvSpPr/>
      </dsp:nvSpPr>
      <dsp:spPr>
        <a:xfrm rot="5400000">
          <a:off x="4284372" y="738464"/>
          <a:ext cx="630557" cy="4329083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Crowdfunding, </a:t>
          </a:r>
          <a:r>
            <a:rPr lang="en-US" sz="1400" kern="1200" dirty="0" err="1">
              <a:latin typeface="Arial Black" panose="020B0A04020102020204" pitchFamily="34" charset="0"/>
            </a:rPr>
            <a:t>crowdlending</a:t>
          </a:r>
          <a:endParaRPr lang="en-US" sz="1400" kern="1200" dirty="0">
            <a:latin typeface="Arial Black" panose="020B0A04020102020204" pitchFamily="34" charset="0"/>
          </a:endParaRPr>
        </a:p>
      </dsp:txBody>
      <dsp:txXfrm rot="-5400000">
        <a:off x="2435110" y="2618508"/>
        <a:ext cx="4298302" cy="568995"/>
      </dsp:txXfrm>
    </dsp:sp>
    <dsp:sp modelId="{096B84EF-941D-46CB-964E-A40424E0818C}">
      <dsp:nvSpPr>
        <dsp:cNvPr id="0" name=""/>
        <dsp:cNvSpPr/>
      </dsp:nvSpPr>
      <dsp:spPr>
        <a:xfrm>
          <a:off x="0" y="2623023"/>
          <a:ext cx="2435109" cy="559965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P2P Financing</a:t>
          </a:r>
        </a:p>
      </dsp:txBody>
      <dsp:txXfrm>
        <a:off x="27335" y="2650358"/>
        <a:ext cx="2380439" cy="505295"/>
      </dsp:txXfrm>
    </dsp:sp>
    <dsp:sp modelId="{302BCE8B-78F9-42DE-BC17-10DBE9CC0CA5}">
      <dsp:nvSpPr>
        <dsp:cNvPr id="0" name=""/>
        <dsp:cNvSpPr/>
      </dsp:nvSpPr>
      <dsp:spPr>
        <a:xfrm rot="5400000">
          <a:off x="4329056" y="1359608"/>
          <a:ext cx="550182" cy="4333315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Artificial intelligence, big data</a:t>
          </a:r>
        </a:p>
      </dsp:txBody>
      <dsp:txXfrm rot="-5400000">
        <a:off x="2437490" y="3278032"/>
        <a:ext cx="4306457" cy="496466"/>
      </dsp:txXfrm>
    </dsp:sp>
    <dsp:sp modelId="{DD0A4719-F74F-4559-A957-73F406E471A4}">
      <dsp:nvSpPr>
        <dsp:cNvPr id="0" name=""/>
        <dsp:cNvSpPr/>
      </dsp:nvSpPr>
      <dsp:spPr>
        <a:xfrm>
          <a:off x="0" y="3246283"/>
          <a:ext cx="2437489" cy="559965"/>
        </a:xfrm>
        <a:prstGeom prst="round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Arial Black" panose="020B0A04020102020204" pitchFamily="34" charset="0"/>
            </a:rPr>
            <a:t>Robo</a:t>
          </a:r>
          <a:r>
            <a:rPr lang="en-US" sz="1600" kern="1200" dirty="0">
              <a:latin typeface="Arial Black" panose="020B0A04020102020204" pitchFamily="34" charset="0"/>
            </a:rPr>
            <a:t>-advising</a:t>
          </a:r>
        </a:p>
      </dsp:txBody>
      <dsp:txXfrm>
        <a:off x="27335" y="3273618"/>
        <a:ext cx="2382819" cy="505295"/>
      </dsp:txXfrm>
    </dsp:sp>
    <dsp:sp modelId="{7C42AF6A-920F-49BD-9059-F3504266AC66}">
      <dsp:nvSpPr>
        <dsp:cNvPr id="0" name=""/>
        <dsp:cNvSpPr/>
      </dsp:nvSpPr>
      <dsp:spPr>
        <a:xfrm rot="5400000">
          <a:off x="4278042" y="1991314"/>
          <a:ext cx="643217" cy="4329083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Black" panose="020B0A04020102020204" pitchFamily="34" charset="0"/>
            </a:rPr>
            <a:t>Smart devices, wireless sensor networks</a:t>
          </a:r>
        </a:p>
      </dsp:txBody>
      <dsp:txXfrm rot="-5400000">
        <a:off x="2435110" y="3865646"/>
        <a:ext cx="4297684" cy="580419"/>
      </dsp:txXfrm>
    </dsp:sp>
    <dsp:sp modelId="{0857FC33-0658-4487-93C0-08040B456870}">
      <dsp:nvSpPr>
        <dsp:cNvPr id="0" name=""/>
        <dsp:cNvSpPr/>
      </dsp:nvSpPr>
      <dsp:spPr>
        <a:xfrm>
          <a:off x="0" y="3875873"/>
          <a:ext cx="2435109" cy="559965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 Black" panose="020B0A04020102020204" pitchFamily="34" charset="0"/>
            </a:rPr>
            <a:t>Internet of Things</a:t>
          </a:r>
        </a:p>
      </dsp:txBody>
      <dsp:txXfrm>
        <a:off x="27335" y="3903208"/>
        <a:ext cx="2380439" cy="505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920B8-3FF3-4F72-8CC3-BEDE425AF8A8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4D5C9-6A90-4645-899A-892CB4637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4D5C9-6A90-4645-899A-892CB4637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0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4D5C9-6A90-4645-899A-892CB4637B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8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Thorndale AMT" panose="02020603050405020304" pitchFamily="18" charset="0"/>
                <a:cs typeface="Thorndale AMT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horndale AMT" panose="02020603050405020304" pitchFamily="18" charset="0"/>
                <a:cs typeface="Thorndale AMT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49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62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13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2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D4A57790-44F5-E066-27F7-8188BABC7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D9BE0656-FBD9-9C8E-D232-75B36F92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23915" r="10062" b="25822"/>
          <a:stretch>
            <a:fillRect/>
          </a:stretch>
        </p:blipFill>
        <p:spPr bwMode="auto">
          <a:xfrm>
            <a:off x="8893175" y="0"/>
            <a:ext cx="32988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>
            <a:extLst>
              <a:ext uri="{FF2B5EF4-FFF2-40B4-BE49-F238E27FC236}">
                <a16:creationId xmlns:a16="http://schemas.microsoft.com/office/drawing/2014/main" id="{C546BAC3-1906-FE8A-C5B1-BC4F440A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 flipH="1">
            <a:off x="9677400" y="0"/>
            <a:ext cx="2514600" cy="2174875"/>
            <a:chOff x="-305" y="-4155"/>
            <a:chExt cx="2514948" cy="2174333"/>
          </a:xfrm>
        </p:grpSpPr>
        <p:sp>
          <p:nvSpPr>
            <p:cNvPr id="3" name="Freeform: Shape 2" descr="&quot;&quot;">
              <a:extLst>
                <a:ext uri="{FF2B5EF4-FFF2-40B4-BE49-F238E27FC236}">
                  <a16:creationId xmlns:a16="http://schemas.microsoft.com/office/drawing/2014/main" id="{F04BDDED-9B4D-28C0-9722-BF1359E426B3}"/>
                </a:ext>
              </a:extLst>
            </p:cNvPr>
            <p:cNvSpPr/>
            <p:nvPr/>
          </p:nvSpPr>
          <p:spPr>
            <a:xfrm>
              <a:off x="-305" y="607"/>
              <a:ext cx="2514948" cy="2169571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Freeform: Shape 3" descr="&quot;&quot;">
              <a:extLst>
                <a:ext uri="{FF2B5EF4-FFF2-40B4-BE49-F238E27FC236}">
                  <a16:creationId xmlns:a16="http://schemas.microsoft.com/office/drawing/2014/main" id="{2F2BD1F5-6684-D6C4-0C2F-E1991A9BE4DD}"/>
                </a:ext>
              </a:extLst>
            </p:cNvPr>
            <p:cNvSpPr/>
            <p:nvPr/>
          </p:nvSpPr>
          <p:spPr>
            <a:xfrm>
              <a:off x="-305" y="-4155"/>
              <a:ext cx="2492720" cy="1947378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Freeform: Shape 4" descr="&quot;&quot;">
              <a:extLst>
                <a:ext uri="{FF2B5EF4-FFF2-40B4-BE49-F238E27FC236}">
                  <a16:creationId xmlns:a16="http://schemas.microsoft.com/office/drawing/2014/main" id="{6F4023FA-BA3E-611B-E9B3-979B176EEE88}"/>
                </a:ext>
              </a:extLst>
            </p:cNvPr>
            <p:cNvSpPr/>
            <p:nvPr/>
          </p:nvSpPr>
          <p:spPr>
            <a:xfrm>
              <a:off x="-305" y="607"/>
              <a:ext cx="2500658" cy="1972770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/>
            </a:p>
          </p:txBody>
        </p:sp>
        <p:sp>
          <p:nvSpPr>
            <p:cNvPr id="6" name="Freeform: Shape 5" descr="&quot;&quot;">
              <a:extLst>
                <a:ext uri="{FF2B5EF4-FFF2-40B4-BE49-F238E27FC236}">
                  <a16:creationId xmlns:a16="http://schemas.microsoft.com/office/drawing/2014/main" id="{8844C335-7823-2ACD-7CBD-E96E9E06C814}"/>
                </a:ext>
              </a:extLst>
            </p:cNvPr>
            <p:cNvSpPr/>
            <p:nvPr/>
          </p:nvSpPr>
          <p:spPr>
            <a:xfrm>
              <a:off x="-305" y="607"/>
              <a:ext cx="2491132" cy="1942616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" name="Group 18">
            <a:extLst>
              <a:ext uri="{FF2B5EF4-FFF2-40B4-BE49-F238E27FC236}">
                <a16:creationId xmlns:a16="http://schemas.microsoft.com/office/drawing/2014/main" id="{22943F55-6305-490D-4035-4165BE598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 rot="10800000" flipH="1">
            <a:off x="0" y="4322763"/>
            <a:ext cx="3378200" cy="2535237"/>
            <a:chOff x="-305" y="-1"/>
            <a:chExt cx="3832880" cy="2876136"/>
          </a:xfrm>
        </p:grpSpPr>
        <p:sp>
          <p:nvSpPr>
            <p:cNvPr id="8" name="Freeform: Shape 7" descr="&quot;&quot;">
              <a:extLst>
                <a:ext uri="{FF2B5EF4-FFF2-40B4-BE49-F238E27FC236}">
                  <a16:creationId xmlns:a16="http://schemas.microsoft.com/office/drawing/2014/main" id="{04051944-00A5-DF91-4EA3-41E3B04D60FA}"/>
                </a:ext>
              </a:extLst>
            </p:cNvPr>
            <p:cNvSpPr/>
            <p:nvPr/>
          </p:nvSpPr>
          <p:spPr>
            <a:xfrm>
              <a:off x="-2107" y="-1"/>
              <a:ext cx="3816670" cy="2652817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: Shape 8" descr="&quot;&quot;">
              <a:extLst>
                <a:ext uri="{FF2B5EF4-FFF2-40B4-BE49-F238E27FC236}">
                  <a16:creationId xmlns:a16="http://schemas.microsoft.com/office/drawing/2014/main" id="{18F1AA25-90AE-D999-44C6-47847723B677}"/>
                </a:ext>
              </a:extLst>
            </p:cNvPr>
            <p:cNvSpPr/>
            <p:nvPr/>
          </p:nvSpPr>
          <p:spPr>
            <a:xfrm>
              <a:off x="-2107" y="-1"/>
              <a:ext cx="3816670" cy="2652817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" name="Freeform: Shape 9" descr="&quot;&quot;">
              <a:extLst>
                <a:ext uri="{FF2B5EF4-FFF2-40B4-BE49-F238E27FC236}">
                  <a16:creationId xmlns:a16="http://schemas.microsoft.com/office/drawing/2014/main" id="{876FB947-B69C-3B63-BA9F-04AA1979E556}"/>
                </a:ext>
              </a:extLst>
            </p:cNvPr>
            <p:cNvSpPr/>
            <p:nvPr/>
          </p:nvSpPr>
          <p:spPr>
            <a:xfrm>
              <a:off x="-2107" y="-1803"/>
              <a:ext cx="3816670" cy="2676230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1" name="Freeform: Shape 10" descr="&quot;&quot;">
              <a:extLst>
                <a:ext uri="{FF2B5EF4-FFF2-40B4-BE49-F238E27FC236}">
                  <a16:creationId xmlns:a16="http://schemas.microsoft.com/office/drawing/2014/main" id="{B501011F-596E-522E-B5B8-B906C5955D10}"/>
                </a:ext>
              </a:extLst>
            </p:cNvPr>
            <p:cNvSpPr/>
            <p:nvPr/>
          </p:nvSpPr>
          <p:spPr>
            <a:xfrm>
              <a:off x="-305" y="-1"/>
              <a:ext cx="383288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936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diagramDrawing" Target="../diagrams/drawing1.xml"/><Relationship Id="rId4" Type="http://schemas.openxmlformats.org/officeDocument/2006/relationships/image" Target="../media/image6.jpeg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Introduction to Fintech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Fintech</a:t>
            </a:r>
          </a:p>
          <a:p>
            <a:r>
              <a:rPr lang="en-US" dirty="0"/>
              <a:t>Prof. </a:t>
            </a:r>
            <a:r>
              <a:rPr lang="en-US" dirty="0" err="1"/>
              <a:t>Xiaoyu</a:t>
            </a:r>
            <a:r>
              <a:rPr lang="en-US" dirty="0"/>
              <a:t> (</a:t>
            </a:r>
            <a:r>
              <a:rPr lang="en-US" dirty="0" err="1"/>
              <a:t>Joanan</a:t>
            </a:r>
            <a:r>
              <a:rPr lang="en-US" dirty="0"/>
              <a:t>) Wang</a:t>
            </a:r>
          </a:p>
          <a:p>
            <a:r>
              <a:rPr lang="en-US" dirty="0"/>
              <a:t>Peking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3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Entrance Cost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903" y="1815471"/>
            <a:ext cx="6115050" cy="38671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0834" y="6356351"/>
            <a:ext cx="3226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 Upfront Ventures</a:t>
            </a:r>
          </a:p>
        </p:txBody>
      </p:sp>
    </p:spTree>
    <p:extLst>
      <p:ext uri="{BB962C8B-B14F-4D97-AF65-F5344CB8AC3E}">
        <p14:creationId xmlns:p14="http://schemas.microsoft.com/office/powerpoint/2010/main" val="410478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Disruptive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55940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Disruption</a:t>
            </a:r>
            <a:r>
              <a:rPr lang="en-US" dirty="0"/>
              <a:t> describes a process whereby a smaller company with fewer resources is able to successfully challenge established incumbent businesses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Different types of disruptive innovation</a:t>
            </a:r>
          </a:p>
          <a:p>
            <a:r>
              <a:rPr lang="en-US" dirty="0"/>
              <a:t>Low-end disruption</a:t>
            </a:r>
          </a:p>
          <a:p>
            <a:pPr lvl="1"/>
            <a:r>
              <a:rPr lang="en-US" dirty="0"/>
              <a:t>New companies start by innovating in the low-end market</a:t>
            </a:r>
          </a:p>
          <a:p>
            <a:pPr lvl="1"/>
            <a:r>
              <a:rPr lang="en-US" dirty="0"/>
              <a:t>Incumbents tend to guard the high-end market more closely</a:t>
            </a:r>
          </a:p>
          <a:p>
            <a:r>
              <a:rPr lang="en-US" dirty="0"/>
              <a:t>New market disruption</a:t>
            </a:r>
          </a:p>
          <a:p>
            <a:pPr lvl="1"/>
            <a:r>
              <a:rPr lang="en-US" dirty="0"/>
              <a:t>Newcomers create a new market or convert non-consumers to consumers</a:t>
            </a:r>
          </a:p>
          <a:p>
            <a:r>
              <a:rPr lang="en-US" dirty="0"/>
              <a:t>Big bang disruption</a:t>
            </a:r>
          </a:p>
          <a:p>
            <a:pPr lvl="1"/>
            <a:r>
              <a:rPr lang="en-US" dirty="0"/>
              <a:t>Startups attack the existing market on all fronts at once, employing new technology and business model, e.g., smart phone navigator vs GPS</a:t>
            </a:r>
          </a:p>
        </p:txBody>
      </p:sp>
    </p:spTree>
    <p:extLst>
      <p:ext uri="{BB962C8B-B14F-4D97-AF65-F5344CB8AC3E}">
        <p14:creationId xmlns:p14="http://schemas.microsoft.com/office/powerpoint/2010/main" val="241357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Disruptive Innovation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690689"/>
            <a:ext cx="7546600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054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Big-Bang Disruption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Declining costs of</a:t>
            </a:r>
          </a:p>
          <a:p>
            <a:pPr lvl="1"/>
            <a:r>
              <a:rPr lang="en-US" dirty="0"/>
              <a:t>Creation: raw materials, supply chains, hardware and software</a:t>
            </a:r>
          </a:p>
          <a:p>
            <a:pPr lvl="1"/>
            <a:r>
              <a:rPr lang="en-US" dirty="0"/>
              <a:t>Information: social network, reviews</a:t>
            </a:r>
          </a:p>
          <a:p>
            <a:pPr lvl="1"/>
            <a:r>
              <a:rPr lang="en-US" dirty="0"/>
              <a:t>Experimentation: internet, mobile network</a:t>
            </a:r>
          </a:p>
          <a:p>
            <a:r>
              <a:rPr lang="en-US" dirty="0"/>
              <a:t>The “Shark Fin”</a:t>
            </a:r>
          </a:p>
          <a:p>
            <a:pPr lvl="1"/>
            <a:r>
              <a:rPr lang="en-US" dirty="0"/>
              <a:t>A principal-guaranteed structured product with a lockup period. It combines a high annual percentage rate (APR) with financial derivatives highly popular within the crypto markets. </a:t>
            </a:r>
          </a:p>
          <a:p>
            <a:pPr lvl="1"/>
            <a:r>
              <a:rPr lang="en-US" dirty="0"/>
              <a:t>Big-bang disruptors reach market penetration and saturation relatively quickly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2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Bang Market Adoption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002" y="1509487"/>
            <a:ext cx="7334140" cy="46384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0810" y="6219249"/>
            <a:ext cx="1919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Source: Accenture</a:t>
            </a:r>
          </a:p>
        </p:txBody>
      </p:sp>
    </p:spTree>
    <p:extLst>
      <p:ext uri="{BB962C8B-B14F-4D97-AF65-F5344CB8AC3E}">
        <p14:creationId xmlns:p14="http://schemas.microsoft.com/office/powerpoint/2010/main" val="85836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Bang Disruption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395" y="1571349"/>
            <a:ext cx="7200523" cy="40675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0810" y="5987019"/>
            <a:ext cx="1919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Source: Accenture</a:t>
            </a:r>
          </a:p>
        </p:txBody>
      </p:sp>
    </p:spTree>
    <p:extLst>
      <p:ext uri="{BB962C8B-B14F-4D97-AF65-F5344CB8AC3E}">
        <p14:creationId xmlns:p14="http://schemas.microsoft.com/office/powerpoint/2010/main" val="43614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Adoption is Faster</a:t>
            </a:r>
          </a:p>
        </p:txBody>
      </p:sp>
      <p:pic>
        <p:nvPicPr>
          <p:cNvPr id="1026" name="Picture 2" descr="https://hbr.org/resources/images/article_assets/2013/11/consumptionspreads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30" y="1946367"/>
            <a:ext cx="7595020" cy="402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0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Adoption is Faster</a:t>
            </a:r>
          </a:p>
        </p:txBody>
      </p:sp>
      <p:pic>
        <p:nvPicPr>
          <p:cNvPr id="2050" name="Picture 2" descr="https://hbr.org/resources/images/article_assets/2013/11/notelephone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545" y="1313401"/>
            <a:ext cx="5420296" cy="48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Disruption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485" y="1536192"/>
            <a:ext cx="7865615" cy="44082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Financial Sector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534" y="1933303"/>
            <a:ext cx="7600764" cy="39057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BB730-18F6-DFA3-F8D6-FA7F7C28B7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38138"/>
            <a:ext cx="3830638" cy="120808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 FinTech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58358" y="1767494"/>
            <a:ext cx="5073900" cy="3107528"/>
            <a:chOff x="4122641" y="343720"/>
            <a:chExt cx="4843424" cy="26376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745" y="343720"/>
              <a:ext cx="4822320" cy="26376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22641" y="2210118"/>
              <a:ext cx="4843424" cy="703523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342892"/>
              <a:endParaRPr lang="en-US" sz="1013" kern="0">
                <a:ln>
                  <a:solidFill>
                    <a:srgbClr val="FFC000"/>
                  </a:solidFill>
                </a:ln>
                <a:solidFill>
                  <a:prstClr val="white"/>
                </a:solidFill>
                <a:latin typeface="Tw Cen MT" panose="020B0602020104020603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01" y="2606246"/>
            <a:ext cx="5073899" cy="303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96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Reach to Customers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970" y="1690689"/>
            <a:ext cx="7390562" cy="38490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5074" y="5721531"/>
            <a:ext cx="2063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CB Insights</a:t>
            </a:r>
          </a:p>
        </p:txBody>
      </p:sp>
    </p:spTree>
    <p:extLst>
      <p:ext uri="{BB962C8B-B14F-4D97-AF65-F5344CB8AC3E}">
        <p14:creationId xmlns:p14="http://schemas.microsoft.com/office/powerpoint/2010/main" val="273073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Millennials and </a:t>
            </a:r>
            <a:r>
              <a:rPr lang="en-US" dirty="0" err="1"/>
              <a:t>FinTech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53" y="1368689"/>
            <a:ext cx="8728691" cy="4448166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47F5841-6B54-8048-7C45-0BFA0699FDD4}"/>
              </a:ext>
            </a:extLst>
          </p:cNvPr>
          <p:cNvSpPr txBox="1">
            <a:spLocks/>
          </p:cNvSpPr>
          <p:nvPr/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9pPr>
          </a:lstStyle>
          <a:p>
            <a:fld id="{43F5CEFE-D997-449B-B8ED-78E3F733E1F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1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</a:t>
            </a:r>
            <a:r>
              <a:rPr lang="en-US" dirty="0" err="1"/>
              <a:t>FinTech</a:t>
            </a:r>
            <a:r>
              <a:rPr lang="en-US" dirty="0"/>
              <a:t> on Financial Services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95" y="1864742"/>
            <a:ext cx="2280951" cy="33965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0620" y="4874080"/>
            <a:ext cx="3171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/>
              <a:t>Source: PwC Global </a:t>
            </a:r>
            <a:r>
              <a:rPr lang="en-US" sz="1350" i="1" dirty="0" err="1"/>
              <a:t>FinTech</a:t>
            </a:r>
            <a:r>
              <a:rPr lang="en-US" sz="1350" i="1" dirty="0"/>
              <a:t> Report 2017</a:t>
            </a:r>
          </a:p>
        </p:txBody>
      </p:sp>
    </p:spTree>
    <p:extLst>
      <p:ext uri="{BB962C8B-B14F-4D97-AF65-F5344CB8AC3E}">
        <p14:creationId xmlns:p14="http://schemas.microsoft.com/office/powerpoint/2010/main" val="8926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FinTech and Disruptive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23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94" y="782114"/>
            <a:ext cx="7132323" cy="51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95767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Activities incumbents believe consumers are already conducting with </a:t>
            </a:r>
            <a:r>
              <a:rPr lang="en-US" sz="2800" dirty="0" err="1"/>
              <a:t>FinTech</a:t>
            </a:r>
            <a:r>
              <a:rPr lang="en-US" sz="2800" dirty="0"/>
              <a:t> companies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13" y="2526865"/>
            <a:ext cx="9398667" cy="33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Crowd-funding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funding across a network of supporters</a:t>
            </a:r>
          </a:p>
          <a:p>
            <a:r>
              <a:rPr lang="en-US" dirty="0"/>
              <a:t>Can disrupt venture capital, production financing, and media finance channels</a:t>
            </a:r>
          </a:p>
          <a:p>
            <a:r>
              <a:rPr lang="en-US" dirty="0"/>
              <a:t>Different formats</a:t>
            </a:r>
          </a:p>
          <a:p>
            <a:pPr lvl="1"/>
            <a:r>
              <a:rPr lang="en-US" dirty="0"/>
              <a:t>Donation-based: </a:t>
            </a:r>
            <a:r>
              <a:rPr lang="en-US" dirty="0" err="1"/>
              <a:t>GoFundMe</a:t>
            </a:r>
            <a:endParaRPr lang="en-US" dirty="0"/>
          </a:p>
          <a:p>
            <a:pPr lvl="1"/>
            <a:r>
              <a:rPr lang="en-US" dirty="0"/>
              <a:t>Rewards-based: Kickstarter, </a:t>
            </a:r>
            <a:r>
              <a:rPr lang="en-US" dirty="0" err="1"/>
              <a:t>Indiegogo</a:t>
            </a:r>
            <a:endParaRPr lang="en-US" dirty="0"/>
          </a:p>
          <a:p>
            <a:pPr lvl="1"/>
            <a:r>
              <a:rPr lang="en-US" dirty="0"/>
              <a:t>Equity investment: </a:t>
            </a:r>
            <a:r>
              <a:rPr lang="en-US" dirty="0" err="1"/>
              <a:t>AngelList</a:t>
            </a:r>
            <a:endParaRPr lang="en-US" dirty="0"/>
          </a:p>
          <a:p>
            <a:pPr lvl="1"/>
            <a:r>
              <a:rPr lang="en-US" dirty="0"/>
              <a:t>Initial Coin Offerings: token issuance via blockchains (later)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Potential Disruption by Crowd-Funding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823" y="1825625"/>
            <a:ext cx="5764353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0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Crowd-funding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241" y="1398235"/>
            <a:ext cx="6006662" cy="49581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4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Crowdfunding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033753"/>
            <a:ext cx="8121244" cy="34596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9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Enablers of Growth for Crowdfunding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Expanding innovation of crowdfunding</a:t>
            </a:r>
          </a:p>
          <a:p>
            <a:r>
              <a:rPr lang="en-US" dirty="0"/>
              <a:t>Changing demographics and consumer behavior</a:t>
            </a:r>
          </a:p>
          <a:p>
            <a:r>
              <a:rPr lang="en-US" dirty="0"/>
              <a:t>Viral growth</a:t>
            </a:r>
          </a:p>
          <a:p>
            <a:r>
              <a:rPr lang="en-US" dirty="0"/>
              <a:t>Strong network effects</a:t>
            </a:r>
          </a:p>
          <a:p>
            <a:r>
              <a:rPr lang="en-US" dirty="0"/>
              <a:t>Regulatory changes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3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FinTech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 Technology</a:t>
            </a:r>
          </a:p>
          <a:p>
            <a:pPr lvl="1"/>
            <a:r>
              <a:rPr lang="en-US" dirty="0"/>
              <a:t>The application of information technology in financial services industry</a:t>
            </a:r>
          </a:p>
          <a:p>
            <a:r>
              <a:rPr lang="en-US" dirty="0"/>
              <a:t>The rapid development of information technology is leading to a revolution/disruption in financial services</a:t>
            </a:r>
          </a:p>
          <a:p>
            <a:pPr lvl="1"/>
            <a:r>
              <a:rPr lang="en-US" dirty="0"/>
              <a:t>Internet, smart phones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Big data, data analytics, artificial intelligence</a:t>
            </a:r>
          </a:p>
          <a:p>
            <a:pPr lvl="1"/>
            <a:r>
              <a:rPr lang="en-US" dirty="0" err="1"/>
              <a:t>Blockchain</a:t>
            </a:r>
            <a:endParaRPr lang="en-US" dirty="0"/>
          </a:p>
          <a:p>
            <a:pPr lvl="1"/>
            <a:r>
              <a:rPr lang="en-US" dirty="0"/>
              <a:t>Internet of things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0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96" y="136525"/>
            <a:ext cx="10515600" cy="1325563"/>
          </a:xfrm>
        </p:spPr>
        <p:txBody>
          <a:bodyPr/>
          <a:lstStyle/>
          <a:p>
            <a:r>
              <a:rPr lang="en-US" sz="4000" dirty="0"/>
              <a:t>Millennials are less likely to hold stocks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0" y="1690689"/>
            <a:ext cx="6591300" cy="43981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more likely to give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577" y="1294436"/>
            <a:ext cx="6064846" cy="51984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2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Network Effects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732" y="1514475"/>
            <a:ext cx="6229350" cy="3829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40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rules of Regulation D does not allow solicitation of general investors unless the issuer is involved in a public offering</a:t>
            </a:r>
          </a:p>
          <a:p>
            <a:pPr lvl="1"/>
            <a:r>
              <a:rPr lang="en-US" dirty="0"/>
              <a:t>“advertisements published in newspapers and magazines, public websites, communications broadcasted over television and radio, and seminars where attendees have been invited by general solicitation or general advertising”</a:t>
            </a:r>
          </a:p>
          <a:p>
            <a:r>
              <a:rPr lang="en-US" dirty="0"/>
              <a:t>JOBS Act in 2012</a:t>
            </a:r>
          </a:p>
          <a:p>
            <a:pPr lvl="1"/>
            <a:r>
              <a:rPr lang="en-US" dirty="0"/>
              <a:t>Reduce barriers for small companies to obtain financing</a:t>
            </a:r>
          </a:p>
          <a:p>
            <a:pPr lvl="1"/>
            <a:r>
              <a:rPr lang="en-US" dirty="0"/>
              <a:t>Amendments in 2013:</a:t>
            </a:r>
            <a:br>
              <a:rPr lang="en-US" dirty="0"/>
            </a:br>
            <a:r>
              <a:rPr lang="en-US" dirty="0"/>
              <a:t>Allow general solicitation if all purchasers are accredited investors and the issuer takes reasonable steps to verify the accredited investor status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Wealth Management and </a:t>
            </a:r>
            <a:r>
              <a:rPr lang="en-US" sz="3600" dirty="0" err="1"/>
              <a:t>Robo</a:t>
            </a:r>
            <a:r>
              <a:rPr lang="en-US" sz="3600" dirty="0"/>
              <a:t>-advising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Passive investing</a:t>
            </a:r>
          </a:p>
          <a:p>
            <a:pPr lvl="1"/>
            <a:r>
              <a:rPr lang="en-US" dirty="0"/>
              <a:t>Exchange-Traded Funds (ETF) that track an index portfolio</a:t>
            </a:r>
          </a:p>
          <a:p>
            <a:r>
              <a:rPr lang="en-US" dirty="0"/>
              <a:t>Ease of Use</a:t>
            </a:r>
          </a:p>
          <a:p>
            <a:pPr lvl="1"/>
            <a:r>
              <a:rPr lang="en-US" dirty="0"/>
              <a:t>Online or Mobile-first interface</a:t>
            </a:r>
          </a:p>
          <a:p>
            <a:r>
              <a:rPr lang="en-US" dirty="0"/>
              <a:t>Transparent and Low Fees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475483" cy="706930"/>
          </a:xfrm>
        </p:spPr>
        <p:txBody>
          <a:bodyPr/>
          <a:lstStyle/>
          <a:p>
            <a:r>
              <a:rPr lang="en-US" sz="3200" dirty="0"/>
              <a:t>Market Shares of Largest </a:t>
            </a:r>
            <a:r>
              <a:rPr lang="en-US" sz="3200" dirty="0" err="1"/>
              <a:t>Robo</a:t>
            </a:r>
            <a:r>
              <a:rPr lang="en-US" sz="3200" dirty="0"/>
              <a:t>-Advisors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780" y="1385890"/>
            <a:ext cx="5881687" cy="43064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1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</a:t>
            </a:r>
            <a:r>
              <a:rPr lang="en-US" dirty="0" err="1"/>
              <a:t>Wealthfront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804" y="1758336"/>
            <a:ext cx="6995160" cy="453036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45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48" y="337693"/>
            <a:ext cx="10515600" cy="1325563"/>
          </a:xfrm>
        </p:spPr>
        <p:txBody>
          <a:bodyPr/>
          <a:lstStyle/>
          <a:p>
            <a:r>
              <a:rPr lang="en-US" sz="3200" dirty="0"/>
              <a:t>Benefits of </a:t>
            </a:r>
            <a:r>
              <a:rPr lang="en-US" sz="3200" dirty="0" err="1"/>
              <a:t>Wealthfront</a:t>
            </a:r>
            <a:r>
              <a:rPr lang="en-US" sz="3200" dirty="0"/>
              <a:t> and Betterment (as Advertised)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472" y="1663256"/>
            <a:ext cx="6400799" cy="46263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5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 Schwab vs. </a:t>
            </a:r>
            <a:r>
              <a:rPr lang="en-US" dirty="0" err="1"/>
              <a:t>Wealthfront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83" y="1634324"/>
            <a:ext cx="6553034" cy="35893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17487" y="5907314"/>
            <a:ext cx="351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Goldman Sachs Equity Research</a:t>
            </a:r>
          </a:p>
        </p:txBody>
      </p:sp>
    </p:spTree>
    <p:extLst>
      <p:ext uri="{BB962C8B-B14F-4D97-AF65-F5344CB8AC3E}">
        <p14:creationId xmlns:p14="http://schemas.microsoft.com/office/powerpoint/2010/main" val="30470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Advisory Fees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172" y="1690689"/>
            <a:ext cx="5974662" cy="42506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1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27" y="5601984"/>
            <a:ext cx="1511313" cy="1094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378126"/>
            <a:ext cx="1600200" cy="1037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37" y="3302269"/>
            <a:ext cx="1211219" cy="1033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32" y="2154304"/>
            <a:ext cx="1765790" cy="105870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/>
        </p:nvGraphicFramePr>
        <p:xfrm>
          <a:off x="1915445" y="1656600"/>
          <a:ext cx="6770805" cy="4479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43198" y="364981"/>
            <a:ext cx="7290054" cy="1052880"/>
          </a:xfrm>
        </p:spPr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FinTech</a:t>
            </a:r>
            <a:r>
              <a:rPr lang="en-US" dirty="0"/>
              <a:t> Include?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26" y="1507126"/>
            <a:ext cx="720777" cy="7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5D8DF8AA-99E9-4CAC-AC64-63DCF47CE6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graphicEl>
                                              <a:dgm id="{5D8DF8AA-99E9-4CAC-AC64-63DCF47CE6A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>
                                            <p:graphicEl>
                                              <a:dgm id="{32471271-15E5-4B3C-8733-E4667CA8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>
                                            <p:graphicEl>
                                              <a:dgm id="{32471271-15E5-4B3C-8733-E4667CA82792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BB362CBC-F43D-4905-BCE5-CF44B5546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>
                                            <p:graphicEl>
                                              <a:dgm id="{BB362CBC-F43D-4905-BCE5-CF44B5546A15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>
                                            <p:graphicEl>
                                              <a:dgm id="{09A4D1E3-47ED-4A0A-BC03-AC32FCC0E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>
                                            <p:graphicEl>
                                              <a:dgm id="{09A4D1E3-47ED-4A0A-BC03-AC32FCC0EED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096B84EF-941D-46CB-964E-A40424E081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>
                                            <p:graphicEl>
                                              <a:dgm id="{096B84EF-941D-46CB-964E-A40424E0818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>
                                            <p:graphicEl>
                                              <a:dgm id="{DD0A4719-F74F-4559-A957-73F406E471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>
                                            <p:graphicEl>
                                              <a:dgm id="{DD0A4719-F74F-4559-A957-73F406E471A4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0857FC33-0658-4487-93C0-08040B4568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>
                                            <p:graphicEl>
                                              <a:dgm id="{0857FC33-0658-4487-93C0-08040B456870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Investment Minimums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594" y="1690690"/>
            <a:ext cx="6154056" cy="43168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or Marketplace Lending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on individuals and small businesses</a:t>
            </a:r>
          </a:p>
          <a:p>
            <a:pPr lvl="1"/>
            <a:r>
              <a:rPr lang="en-US" dirty="0"/>
              <a:t>Credit models that employ machine learning</a:t>
            </a:r>
          </a:p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Online and quick application</a:t>
            </a:r>
          </a:p>
          <a:p>
            <a:r>
              <a:rPr lang="en-US" dirty="0"/>
              <a:t>Reduction of costs</a:t>
            </a:r>
          </a:p>
          <a:p>
            <a:r>
              <a:rPr lang="en-US" dirty="0"/>
              <a:t>Changing demographics and network effects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6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Marketplace Lenders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35" y="1736091"/>
            <a:ext cx="8907130" cy="29347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88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34655" cy="1325563"/>
          </a:xfrm>
        </p:spPr>
        <p:txBody>
          <a:bodyPr/>
          <a:lstStyle/>
          <a:p>
            <a:r>
              <a:rPr lang="en-US" sz="3200" dirty="0"/>
              <a:t>Immediately Addressable Markets by Marketplace Lenders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014" y="1690688"/>
            <a:ext cx="6260402" cy="46594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83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LendingClub</a:t>
            </a:r>
            <a:r>
              <a:rPr lang="en-US" sz="4000" dirty="0"/>
              <a:t> Loan 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64" y="1628260"/>
            <a:ext cx="6300940" cy="47905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7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Prosper Loan 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812" y="2005806"/>
            <a:ext cx="5286375" cy="39909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40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680243"/>
            <a:ext cx="10515600" cy="1325563"/>
          </a:xfrm>
        </p:spPr>
        <p:txBody>
          <a:bodyPr/>
          <a:lstStyle/>
          <a:p>
            <a:r>
              <a:rPr lang="en-US" dirty="0"/>
              <a:t>Small-Business Owners’ Attitude toward P2P Lending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962" y="2005806"/>
            <a:ext cx="5172075" cy="39909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87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Operating Costs of Banks vs </a:t>
            </a:r>
            <a:r>
              <a:rPr lang="en-US" sz="3600" dirty="0" err="1"/>
              <a:t>LendingClub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179" y="1238672"/>
            <a:ext cx="6002721" cy="49152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78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LendingClub</a:t>
            </a:r>
            <a:r>
              <a:rPr lang="en-US" dirty="0"/>
              <a:t> Originations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315" y="1690690"/>
            <a:ext cx="5422446" cy="41826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8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Merchant Financing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279" y="1883521"/>
            <a:ext cx="7339692" cy="38924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0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60664" cy="988187"/>
          </a:xfrm>
        </p:spPr>
        <p:txBody>
          <a:bodyPr>
            <a:normAutofit fontScale="90000"/>
          </a:bodyPr>
          <a:lstStyle/>
          <a:p>
            <a:r>
              <a:rPr lang="en-US" dirty="0"/>
              <a:t>Financial Institutions and Their Activities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170" y="1833677"/>
            <a:ext cx="5522459" cy="450277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6328230"/>
            <a:ext cx="25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Source: Gupta and </a:t>
            </a:r>
            <a:r>
              <a:rPr lang="en-US" sz="1200" dirty="0" err="1">
                <a:solidFill>
                  <a:prstClr val="black"/>
                </a:solidFill>
                <a:latin typeface="Calibri" panose="020F0502020204030204"/>
              </a:rPr>
              <a:t>Tham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3201545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1704" y="14872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Venmo</a:t>
            </a:r>
            <a:r>
              <a:rPr lang="en-US" dirty="0">
                <a:solidFill>
                  <a:srgbClr val="FF0000"/>
                </a:solidFill>
              </a:rPr>
              <a:t> facilitated nearly $2.4bn of payment in 2014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Digitization of money</a:t>
            </a:r>
          </a:p>
          <a:p>
            <a:r>
              <a:rPr lang="en-US" dirty="0"/>
              <a:t>Social network allows viral growth</a:t>
            </a:r>
          </a:p>
          <a:p>
            <a:r>
              <a:rPr lang="en-US" dirty="0"/>
              <a:t>Ease of use, lower costs, and faster transaction</a:t>
            </a:r>
          </a:p>
          <a:p>
            <a:r>
              <a:rPr lang="en-US" dirty="0"/>
              <a:t>International transfer is an underserved markets</a:t>
            </a:r>
          </a:p>
          <a:p>
            <a:r>
              <a:rPr lang="en-US" dirty="0" err="1"/>
              <a:t>Blockchain</a:t>
            </a:r>
            <a:r>
              <a:rPr lang="en-US" dirty="0"/>
              <a:t> and cryptocurrencies (later)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80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Mobile Peer-to-Peer Payments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543" y="1493609"/>
            <a:ext cx="5731782" cy="44628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35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Unique Visitors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144" y="1690689"/>
            <a:ext cx="5620883" cy="43749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71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3084"/>
            <a:ext cx="9661634" cy="1325563"/>
          </a:xfrm>
        </p:spPr>
        <p:txBody>
          <a:bodyPr/>
          <a:lstStyle/>
          <a:p>
            <a:r>
              <a:rPr lang="en-US" sz="3600" dirty="0"/>
              <a:t>Electronic Makes Up 28% of Transaction Values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088" y="1792290"/>
            <a:ext cx="5703207" cy="42197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7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Venmo</a:t>
            </a:r>
            <a:r>
              <a:rPr lang="en-US" dirty="0"/>
              <a:t> Mobile Payments Volume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80" y="1308317"/>
            <a:ext cx="6135243" cy="45320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1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22823"/>
            <a:ext cx="10515600" cy="1325563"/>
          </a:xfrm>
        </p:spPr>
        <p:txBody>
          <a:bodyPr/>
          <a:lstStyle/>
          <a:p>
            <a:r>
              <a:rPr lang="en-US" sz="3600" dirty="0"/>
              <a:t>Size of International Money Transfer Market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636" y="1334074"/>
            <a:ext cx="5519964" cy="45383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66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297" y="417677"/>
            <a:ext cx="10515600" cy="1325563"/>
          </a:xfrm>
        </p:spPr>
        <p:txBody>
          <a:bodyPr/>
          <a:lstStyle/>
          <a:p>
            <a:r>
              <a:rPr lang="en-US" sz="3600" dirty="0"/>
              <a:t>Cost of Sending £1000 from UK to Germany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56" y="1644968"/>
            <a:ext cx="5312228" cy="45187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7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Time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436" y="1827850"/>
            <a:ext cx="5936343" cy="42402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2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and Distributed Ledgers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 secure and decentralized transactions among multiple parties</a:t>
            </a:r>
          </a:p>
          <a:p>
            <a:r>
              <a:rPr lang="en-US" dirty="0"/>
              <a:t>Reduce fraud and increase trust</a:t>
            </a:r>
          </a:p>
          <a:p>
            <a:r>
              <a:rPr lang="en-US" dirty="0"/>
              <a:t>Increase transparency and efficiency in transactions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66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Disruption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Payments/Cryptocurrencies: Bitcoin, </a:t>
            </a:r>
            <a:r>
              <a:rPr lang="en-US" dirty="0" err="1"/>
              <a:t>Ethereum</a:t>
            </a:r>
            <a:r>
              <a:rPr lang="en-US" dirty="0"/>
              <a:t>, Ripple,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Lending and Crowdfunding: Initial coin offerings</a:t>
            </a:r>
          </a:p>
          <a:p>
            <a:r>
              <a:rPr lang="en-US" dirty="0"/>
              <a:t>Brokerage and Exchanges: trade settlement on </a:t>
            </a:r>
            <a:r>
              <a:rPr lang="en-US" dirty="0" err="1"/>
              <a:t>blockchains</a:t>
            </a:r>
            <a:endParaRPr lang="en-US" dirty="0"/>
          </a:p>
          <a:p>
            <a:r>
              <a:rPr lang="en-US" dirty="0"/>
              <a:t>Supply Chains</a:t>
            </a:r>
          </a:p>
          <a:p>
            <a:r>
              <a:rPr lang="en-US" dirty="0"/>
              <a:t>Healthcare</a:t>
            </a:r>
          </a:p>
          <a:p>
            <a:r>
              <a:rPr lang="en-US" dirty="0"/>
              <a:t>Insurance</a:t>
            </a:r>
          </a:p>
          <a:p>
            <a:r>
              <a:rPr lang="en-US" dirty="0"/>
              <a:t>Real Estate</a:t>
            </a:r>
          </a:p>
          <a:p>
            <a:r>
              <a:rPr lang="en-US" dirty="0"/>
              <a:t>Sharing Economy 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2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Financial Institutions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Payment: Visa, </a:t>
            </a:r>
            <a:r>
              <a:rPr lang="en-US" dirty="0" err="1"/>
              <a:t>Mastercard</a:t>
            </a:r>
            <a:r>
              <a:rPr lang="en-US" dirty="0"/>
              <a:t>, etc.</a:t>
            </a:r>
          </a:p>
          <a:p>
            <a:r>
              <a:rPr lang="en-US" dirty="0"/>
              <a:t>Consumer Banking and Lending: Bank of America, Citibank, Chase, etc.</a:t>
            </a:r>
          </a:p>
          <a:p>
            <a:r>
              <a:rPr lang="en-US" dirty="0"/>
              <a:t>Investment Banking and Brokerage: Goldman Sachs, Morgan Stanley, NYSE (ICE), Nasdaq, etc.</a:t>
            </a:r>
          </a:p>
          <a:p>
            <a:r>
              <a:rPr lang="en-US" dirty="0"/>
              <a:t>Asset Management: Fidelity, Vanguard, Blackrock, Bridgewater Associates, SAC Capital Advisors,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7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Western Union, we fixed your 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237" y="1519237"/>
            <a:ext cx="6105525" cy="3819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58920" y="5521316"/>
            <a:ext cx="2937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Campbell Harvey</a:t>
            </a:r>
          </a:p>
        </p:txBody>
      </p:sp>
    </p:spTree>
    <p:extLst>
      <p:ext uri="{BB962C8B-B14F-4D97-AF65-F5344CB8AC3E}">
        <p14:creationId xmlns:p14="http://schemas.microsoft.com/office/powerpoint/2010/main" val="1415544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Disruption: </a:t>
            </a:r>
            <a:r>
              <a:rPr lang="en-US" dirty="0" err="1"/>
              <a:t>Blockchain</a:t>
            </a:r>
            <a:r>
              <a:rPr lang="en-US" dirty="0"/>
              <a:t> vs Internet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152" y="1105744"/>
            <a:ext cx="5126256" cy="50135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17000" y="6323468"/>
            <a:ext cx="4731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The Truth about </a:t>
            </a:r>
            <a:r>
              <a:rPr lang="en-US" sz="900" dirty="0" err="1"/>
              <a:t>Blockchains</a:t>
            </a:r>
            <a:r>
              <a:rPr lang="en-US" sz="900" dirty="0"/>
              <a:t>, </a:t>
            </a:r>
            <a:r>
              <a:rPr lang="en-US" sz="900" dirty="0" err="1"/>
              <a:t>Iansiti</a:t>
            </a:r>
            <a:r>
              <a:rPr lang="en-US" sz="900" dirty="0"/>
              <a:t> and Lakhani, 2017, HBR</a:t>
            </a:r>
          </a:p>
        </p:txBody>
      </p:sp>
    </p:spTree>
    <p:extLst>
      <p:ext uri="{BB962C8B-B14F-4D97-AF65-F5344CB8AC3E}">
        <p14:creationId xmlns:p14="http://schemas.microsoft.com/office/powerpoint/2010/main" val="554392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1614" y="5664987"/>
            <a:ext cx="2476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Source: coinmarketcap.com, August 2018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11" y="2239693"/>
            <a:ext cx="8434549" cy="3137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60" y="1777540"/>
            <a:ext cx="82867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3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6" y="320675"/>
            <a:ext cx="10515600" cy="1325563"/>
          </a:xfrm>
        </p:spPr>
        <p:txBody>
          <a:bodyPr/>
          <a:lstStyle/>
          <a:p>
            <a:r>
              <a:rPr lang="en-US" sz="3600" dirty="0" err="1"/>
              <a:t>CrowdFunding</a:t>
            </a:r>
            <a:r>
              <a:rPr lang="en-US" sz="3600" dirty="0"/>
              <a:t> through Initial Coin Offerings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567" y="1825625"/>
            <a:ext cx="7050866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2651" y="6454066"/>
            <a:ext cx="1777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coindesk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66699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Coin Offerings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690688"/>
            <a:ext cx="733425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2651" y="6352144"/>
            <a:ext cx="11480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coindesk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7868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 funding in 2018 Q2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2215356"/>
            <a:ext cx="8458200" cy="35718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6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Global VC Investments in </a:t>
            </a:r>
            <a:r>
              <a:rPr lang="en-US" dirty="0" err="1"/>
              <a:t>FinTech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76" y="1690690"/>
            <a:ext cx="6762139" cy="4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0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Unicorns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690690"/>
            <a:ext cx="7860002" cy="44053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1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58" y="590562"/>
            <a:ext cx="7652872" cy="5563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4466" y="6356351"/>
            <a:ext cx="10654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Source: CB Insights</a:t>
            </a:r>
          </a:p>
        </p:txBody>
      </p:sp>
    </p:spTree>
    <p:extLst>
      <p:ext uri="{BB962C8B-B14F-4D97-AF65-F5344CB8AC3E}">
        <p14:creationId xmlns:p14="http://schemas.microsoft.com/office/powerpoint/2010/main" val="1952278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Investment in Asia-Pacific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589" y="1286525"/>
            <a:ext cx="6964284" cy="52250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627"/>
          </a:xfrm>
        </p:spPr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Disruption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Advances in technology lead to waves of recent innovation and disruption in finance</a:t>
            </a:r>
          </a:p>
          <a:p>
            <a:pPr lvl="1"/>
            <a:r>
              <a:rPr lang="en-US" dirty="0"/>
              <a:t>Payment: PayPal, Apple Pay, </a:t>
            </a:r>
            <a:r>
              <a:rPr lang="en-US" dirty="0" err="1"/>
              <a:t>Venmo</a:t>
            </a:r>
            <a:r>
              <a:rPr lang="en-US" dirty="0"/>
              <a:t>, Square</a:t>
            </a:r>
          </a:p>
          <a:p>
            <a:pPr lvl="1"/>
            <a:r>
              <a:rPr lang="en-US" dirty="0"/>
              <a:t>Consumer Banking: Internet and Mobile Banks</a:t>
            </a:r>
          </a:p>
          <a:p>
            <a:pPr lvl="1"/>
            <a:r>
              <a:rPr lang="en-US" dirty="0"/>
              <a:t>Lending: P2P lending, </a:t>
            </a:r>
            <a:r>
              <a:rPr lang="en-US" dirty="0" err="1"/>
              <a:t>LendingClub</a:t>
            </a:r>
            <a:r>
              <a:rPr lang="en-US" dirty="0"/>
              <a:t>, Prosper, Crowdfunding</a:t>
            </a:r>
          </a:p>
          <a:p>
            <a:pPr lvl="1"/>
            <a:r>
              <a:rPr lang="en-US" dirty="0"/>
              <a:t>AI and analytics: </a:t>
            </a:r>
            <a:r>
              <a:rPr lang="en-US" b="1" dirty="0">
                <a:solidFill>
                  <a:srgbClr val="FF0000"/>
                </a:solidFill>
              </a:rPr>
              <a:t>fraud detection</a:t>
            </a:r>
            <a:r>
              <a:rPr lang="en-US" dirty="0"/>
              <a:t>, marketing</a:t>
            </a:r>
          </a:p>
          <a:p>
            <a:pPr lvl="1"/>
            <a:r>
              <a:rPr lang="en-US" dirty="0" err="1"/>
              <a:t>Robo</a:t>
            </a:r>
            <a:r>
              <a:rPr lang="en-US" dirty="0"/>
              <a:t>-advising: </a:t>
            </a:r>
            <a:r>
              <a:rPr lang="en-US" dirty="0" err="1"/>
              <a:t>Wealthfront</a:t>
            </a:r>
            <a:r>
              <a:rPr lang="en-US" dirty="0"/>
              <a:t>, Betterment</a:t>
            </a:r>
          </a:p>
          <a:p>
            <a:pPr lvl="1"/>
            <a:r>
              <a:rPr lang="en-US" dirty="0" err="1"/>
              <a:t>Blockchain</a:t>
            </a:r>
            <a:r>
              <a:rPr lang="en-US" dirty="0"/>
              <a:t>: Cryptocurrencies, Banking, Payment, Financing, Supply Chains, HealthCare, </a:t>
            </a:r>
            <a:r>
              <a:rPr lang="en-US" dirty="0" err="1"/>
              <a:t>InsurTech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RegTech</a:t>
            </a:r>
            <a:r>
              <a:rPr lang="en-US" dirty="0"/>
              <a:t>: Compliances (e.g., smart court), Know your customer (KYC)</a:t>
            </a:r>
          </a:p>
          <a:p>
            <a:pPr lvl="1"/>
            <a:r>
              <a:rPr lang="en-US" dirty="0" err="1"/>
              <a:t>InsurTech</a:t>
            </a:r>
            <a:r>
              <a:rPr lang="en-US" dirty="0"/>
              <a:t>: internet of things, analytics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2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in China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25" y="1690689"/>
            <a:ext cx="4705346" cy="45248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11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in China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4" y="1272465"/>
            <a:ext cx="4914036" cy="48661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93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FinTech</a:t>
            </a:r>
            <a:r>
              <a:rPr lang="en-US" dirty="0"/>
              <a:t> in China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186" y="1034383"/>
            <a:ext cx="7596780" cy="51425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72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47783" y="6356351"/>
            <a:ext cx="1979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KPMG</a:t>
            </a:r>
          </a:p>
        </p:txBody>
      </p:sp>
    </p:spTree>
    <p:extLst>
      <p:ext uri="{BB962C8B-B14F-4D97-AF65-F5344CB8AC3E}">
        <p14:creationId xmlns:p14="http://schemas.microsoft.com/office/powerpoint/2010/main" val="445152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0021"/>
            <a:ext cx="10515600" cy="1325563"/>
          </a:xfrm>
        </p:spPr>
        <p:txBody>
          <a:bodyPr/>
          <a:lstStyle/>
          <a:p>
            <a:r>
              <a:rPr lang="en-US" dirty="0"/>
              <a:t>Singapore: Basic Enablers of a Digital Economy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165" y="2121409"/>
            <a:ext cx="5874547" cy="34276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8190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Sandboxes in Singapore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272" y="1242634"/>
            <a:ext cx="6627585" cy="46250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1681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Challenges to </a:t>
            </a:r>
            <a:r>
              <a:rPr lang="en-US" dirty="0" err="1"/>
              <a:t>FinTech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696" y="1825625"/>
            <a:ext cx="10357104" cy="4351338"/>
          </a:xfrm>
        </p:spPr>
        <p:txBody>
          <a:bodyPr/>
          <a:lstStyle/>
          <a:p>
            <a:r>
              <a:rPr lang="en-US" dirty="0"/>
              <a:t>Incumbents can respond</a:t>
            </a:r>
          </a:p>
          <a:p>
            <a:pPr lvl="1"/>
            <a:r>
              <a:rPr lang="en-US" dirty="0"/>
              <a:t>Innovation and Competition</a:t>
            </a:r>
          </a:p>
          <a:p>
            <a:pPr lvl="1"/>
            <a:r>
              <a:rPr lang="en-US" dirty="0"/>
              <a:t>Acquisition</a:t>
            </a:r>
          </a:p>
          <a:p>
            <a:pPr lvl="1"/>
            <a:r>
              <a:rPr lang="en-US" dirty="0"/>
              <a:t>Partnership</a:t>
            </a:r>
          </a:p>
          <a:p>
            <a:r>
              <a:rPr lang="en-US" dirty="0"/>
              <a:t>Security and Performance</a:t>
            </a:r>
          </a:p>
          <a:p>
            <a:r>
              <a:rPr lang="en-US" dirty="0"/>
              <a:t>Regulation policies unclear in some areas</a:t>
            </a:r>
          </a:p>
          <a:p>
            <a:pPr lvl="1"/>
            <a:r>
              <a:rPr lang="en-US" dirty="0"/>
              <a:t>Lending platforms</a:t>
            </a:r>
          </a:p>
          <a:p>
            <a:pPr lvl="1"/>
            <a:r>
              <a:rPr lang="en-US" dirty="0"/>
              <a:t>Cryptocurrencies</a:t>
            </a:r>
          </a:p>
          <a:p>
            <a:pPr lvl="1"/>
            <a:r>
              <a:rPr lang="en-US" dirty="0"/>
              <a:t>ICOs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38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502" y="329151"/>
            <a:ext cx="9609083" cy="1325563"/>
          </a:xfrm>
        </p:spPr>
        <p:txBody>
          <a:bodyPr/>
          <a:lstStyle/>
          <a:p>
            <a:r>
              <a:rPr lang="en-US" sz="3200" u="none" strike="noStrike" baseline="0" dirty="0">
                <a:latin typeface="Times-Bold"/>
              </a:rPr>
              <a:t>How Valuable Is FinTech Innovation? </a:t>
            </a:r>
            <a:br>
              <a:rPr lang="en-US" sz="2800" dirty="0">
                <a:latin typeface="Times-Bold"/>
              </a:rPr>
            </a:br>
            <a:r>
              <a:rPr lang="en-US" sz="2400" i="1" u="none" strike="noStrike" baseline="0" dirty="0">
                <a:latin typeface="Times-Bold"/>
              </a:rPr>
              <a:t>By Chen, Wu, and Yang (2019)</a:t>
            </a:r>
            <a:endParaRPr lang="en-US" sz="48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1565" y="6356351"/>
            <a:ext cx="1848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Chen, Wu, and Yang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4C8B-55FE-6B32-5638-02AA1053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10515600" cy="4695004"/>
          </a:xfrm>
        </p:spPr>
        <p:txBody>
          <a:bodyPr/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Using data on patent filings from 2003 to 2017, they provide large-scale evidence on the occurrence and value of FinTech innovation. </a:t>
            </a:r>
          </a:p>
          <a:p>
            <a:pPr algn="l"/>
            <a:endParaRPr lang="en-US" sz="1800" dirty="0">
              <a:latin typeface="Times-Roman"/>
            </a:endParaRP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456EA-08D0-05FE-441D-E8A34C85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97" y="2427841"/>
            <a:ext cx="6733892" cy="38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6" y="329151"/>
            <a:ext cx="10515600" cy="1325563"/>
          </a:xfrm>
        </p:spPr>
        <p:txBody>
          <a:bodyPr/>
          <a:lstStyle/>
          <a:p>
            <a:r>
              <a:rPr lang="en-US" sz="3600" dirty="0" err="1"/>
              <a:t>FinTech</a:t>
            </a:r>
            <a:r>
              <a:rPr lang="en-US" sz="3600" dirty="0"/>
              <a:t> Innovation by Public and Private Firms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605" y="1514729"/>
            <a:ext cx="5562790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21565" y="6356351"/>
            <a:ext cx="1848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Chen, Wu, and Yang</a:t>
            </a:r>
          </a:p>
        </p:txBody>
      </p:sp>
    </p:spTree>
    <p:extLst>
      <p:ext uri="{BB962C8B-B14F-4D97-AF65-F5344CB8AC3E}">
        <p14:creationId xmlns:p14="http://schemas.microsoft.com/office/powerpoint/2010/main" val="3279326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3406-EAA0-673D-9D40-51878A88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9345" cy="1325563"/>
          </a:xfrm>
        </p:spPr>
        <p:txBody>
          <a:bodyPr/>
          <a:lstStyle/>
          <a:p>
            <a:r>
              <a:rPr lang="en-US" sz="3600" i="0" u="none" strike="noStrike" baseline="0" dirty="0">
                <a:latin typeface="Times-Bold"/>
              </a:rPr>
              <a:t>FinTech patent filings over time, by technology category</a:t>
            </a:r>
            <a:endParaRPr lang="en-US" sz="7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33F2D-2574-0CF7-B1C9-A5A662995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655" y="1690688"/>
            <a:ext cx="6122614" cy="4310992"/>
          </a:xfrm>
        </p:spPr>
      </p:pic>
    </p:spTree>
    <p:extLst>
      <p:ext uri="{BB962C8B-B14F-4D97-AF65-F5344CB8AC3E}">
        <p14:creationId xmlns:p14="http://schemas.microsoft.com/office/powerpoint/2010/main" val="3611897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195E-2EBB-91A9-E1A6-3C293BCA3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90490" cy="1325563"/>
          </a:xfrm>
        </p:spPr>
        <p:txBody>
          <a:bodyPr/>
          <a:lstStyle/>
          <a:p>
            <a:r>
              <a:rPr lang="en-US" sz="3200" i="0" u="none" strike="noStrike" baseline="0" dirty="0">
                <a:latin typeface="Times-Bold"/>
              </a:rPr>
              <a:t>Industry Disruption (in $ millions) for FinTech categories by financial industry</a:t>
            </a:r>
            <a:endParaRPr lang="en-US" sz="6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E0093-6821-EDF0-0902-6D082921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775" y="1971951"/>
            <a:ext cx="9476840" cy="3268716"/>
          </a:xfrm>
        </p:spPr>
      </p:pic>
    </p:spTree>
    <p:extLst>
      <p:ext uri="{BB962C8B-B14F-4D97-AF65-F5344CB8AC3E}">
        <p14:creationId xmlns:p14="http://schemas.microsoft.com/office/powerpoint/2010/main" val="231395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FinTech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Businesses</a:t>
            </a:r>
          </a:p>
          <a:p>
            <a:pPr lvl="1"/>
            <a:r>
              <a:rPr lang="en-US" dirty="0"/>
              <a:t>Improve efficiency for existing financial companies</a:t>
            </a:r>
          </a:p>
          <a:p>
            <a:pPr lvl="1"/>
            <a:r>
              <a:rPr lang="en-US" dirty="0"/>
              <a:t>Allow newcomers to disrupt existing business</a:t>
            </a:r>
          </a:p>
          <a:p>
            <a:r>
              <a:rPr lang="en-US" dirty="0"/>
              <a:t>Consumers</a:t>
            </a:r>
          </a:p>
          <a:p>
            <a:pPr lvl="1"/>
            <a:r>
              <a:rPr lang="en-US" dirty="0"/>
              <a:t>Better service</a:t>
            </a:r>
          </a:p>
          <a:p>
            <a:pPr lvl="1"/>
            <a:r>
              <a:rPr lang="en-US" dirty="0"/>
              <a:t>Lower costs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3F5CEFE-D997-449B-B8ED-78E3F733E1FD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9243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Visa Acquisitions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3525" y="1331849"/>
            <a:ext cx="5339894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80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16608" y="6356351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CB Insights</a:t>
            </a:r>
          </a:p>
        </p:txBody>
      </p:sp>
    </p:spTree>
    <p:extLst>
      <p:ext uri="{BB962C8B-B14F-4D97-AF65-F5344CB8AC3E}">
        <p14:creationId xmlns:p14="http://schemas.microsoft.com/office/powerpoint/2010/main" val="661701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4643"/>
            <a:ext cx="10515600" cy="1325563"/>
          </a:xfrm>
        </p:spPr>
        <p:txBody>
          <a:bodyPr/>
          <a:lstStyle/>
          <a:p>
            <a:r>
              <a:rPr lang="en-US" dirty="0"/>
              <a:t>MasterCard Acquisitions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81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16608" y="6356351"/>
            <a:ext cx="164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CB Insights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19" y="1260920"/>
            <a:ext cx="76771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2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683B-042B-B5A9-A871-43CF14B8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Fintech Mergers </a:t>
            </a:r>
            <a:br>
              <a:rPr lang="en-US" dirty="0"/>
            </a:br>
            <a:r>
              <a:rPr lang="en-US" sz="2400" i="1" dirty="0"/>
              <a:t>by Wang and Zhang (2022)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8F7D7-3E2D-A22F-6579-109DC599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84"/>
            <a:ext cx="10515600" cy="4351338"/>
          </a:xfrm>
        </p:spPr>
        <p:txBody>
          <a:bodyPr/>
          <a:lstStyle/>
          <a:p>
            <a:pPr algn="l"/>
            <a:r>
              <a:rPr lang="en-US" sz="2000" dirty="0"/>
              <a:t>We </a:t>
            </a:r>
            <a:r>
              <a:rPr lang="en-US" sz="2000" b="0" i="0" u="none" strike="noStrike" baseline="0" dirty="0"/>
              <a:t>explores the motives and consequences of FinTech adoption through corporate takeovers.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CFA3B-BBD8-B7A5-419D-50E786D5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92" y="1969978"/>
            <a:ext cx="6651205" cy="42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9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390A-F403-CAF1-BF7E-50251AE9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43041" cy="1325563"/>
          </a:xfrm>
        </p:spPr>
        <p:txBody>
          <a:bodyPr/>
          <a:lstStyle/>
          <a:p>
            <a:r>
              <a:rPr lang="en-US" sz="3200" b="0" i="0" u="none" strike="noStrike" baseline="0" dirty="0"/>
              <a:t>Fin-Tech firms become highly sought-after in mergers and acquisitions (M&amp;As).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D4CE3-ACC7-DB37-4E7C-6BFFA665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39" y="1395280"/>
            <a:ext cx="5449921" cy="481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9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8E9D-C3B3-49CE-B3A1-1DC78573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4518"/>
            <a:ext cx="8242738" cy="1325563"/>
          </a:xfrm>
        </p:spPr>
        <p:txBody>
          <a:bodyPr/>
          <a:lstStyle/>
          <a:p>
            <a:r>
              <a:rPr lang="en-US" sz="3200" b="0" i="0" u="none" strike="noStrike" baseline="0" dirty="0"/>
              <a:t>Acquiring firms experience FinTech disruptions in the post-merger period.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38287-3E03-18F4-129F-1FA3B7E0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47" y="2246714"/>
            <a:ext cx="8067646" cy="21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27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1B59-6885-F831-DAF0-0AEFC513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4798"/>
            <a:ext cx="8505496" cy="528692"/>
          </a:xfrm>
        </p:spPr>
        <p:txBody>
          <a:bodyPr/>
          <a:lstStyle/>
          <a:p>
            <a:r>
              <a:rPr lang="en-US" sz="2800" b="0" i="0" u="none" strike="noStrike" baseline="0" dirty="0"/>
              <a:t>We find significant value-creation of FinTech mergers.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C5575-E176-3946-F9E4-40F530B2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86" y="1746289"/>
            <a:ext cx="9012027" cy="41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7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F080F-8D7D-91DE-9008-0B77B652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44" y="974287"/>
            <a:ext cx="10544503" cy="1243396"/>
          </a:xfrm>
        </p:spPr>
        <p:txBody>
          <a:bodyPr/>
          <a:lstStyle/>
          <a:p>
            <a:r>
              <a:rPr lang="en-US" sz="2800" b="0" i="0" u="none" strike="noStrike" baseline="0" dirty="0"/>
              <a:t>FinTech mergers generate positive spillover effects on industry peers.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77449-2D6E-8A09-059D-B2B80811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67" y="1612355"/>
            <a:ext cx="7045538" cy="42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37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21157"/>
            <a:ext cx="6390290" cy="1325563"/>
          </a:xfrm>
        </p:spPr>
        <p:txBody>
          <a:bodyPr/>
          <a:lstStyle/>
          <a:p>
            <a:r>
              <a:rPr lang="en-US" sz="3600" dirty="0"/>
              <a:t>Incumbents’ Reaction to Automated Investment Service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472" y="2024717"/>
            <a:ext cx="6575056" cy="39962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1443" y="6356352"/>
            <a:ext cx="21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Investment News</a:t>
            </a:r>
          </a:p>
        </p:txBody>
      </p:sp>
    </p:spTree>
    <p:extLst>
      <p:ext uri="{BB962C8B-B14F-4D97-AF65-F5344CB8AC3E}">
        <p14:creationId xmlns:p14="http://schemas.microsoft.com/office/powerpoint/2010/main" val="4241930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AUM Growth Slowing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604" y="1825625"/>
            <a:ext cx="4334792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0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Global FinTech Report, CB Insights, The Future of FinTech, CB Insights</a:t>
            </a:r>
          </a:p>
          <a:p>
            <a:r>
              <a:rPr lang="en-US" sz="2400" dirty="0"/>
              <a:t>Chen, Mark, Qinxi Wu, and Baozhong Yang (2018), How Valuable is FinTech Innovation?</a:t>
            </a:r>
          </a:p>
          <a:p>
            <a:pPr algn="l"/>
            <a:r>
              <a:rPr lang="en-US" sz="2400" dirty="0"/>
              <a:t>Joanna Wang and Alan Zhang (2023), Riding on the FinTech Wave: Disruption and Value Creation in Corporate Takeovers. </a:t>
            </a:r>
          </a:p>
          <a:p>
            <a:r>
              <a:rPr lang="en-US" sz="2400" dirty="0"/>
              <a:t>In </a:t>
            </a:r>
            <a:r>
              <a:rPr lang="en-US" sz="2400" dirty="0" err="1"/>
              <a:t>FinTech</a:t>
            </a:r>
            <a:r>
              <a:rPr lang="en-US" sz="2400" dirty="0"/>
              <a:t>, China shows the way, Feb. 25, 2017, </a:t>
            </a:r>
            <a:r>
              <a:rPr lang="en-US" sz="2400" i="1" dirty="0"/>
              <a:t>the Economist</a:t>
            </a:r>
            <a:r>
              <a:rPr lang="en-US" sz="2400" dirty="0"/>
              <a:t> </a:t>
            </a:r>
          </a:p>
          <a:p>
            <a:r>
              <a:rPr lang="en-US" sz="2400" dirty="0"/>
              <a:t>The Future of Finance, Goldman Sachs Equity Research, March 2015</a:t>
            </a:r>
          </a:p>
          <a:p>
            <a:r>
              <a:rPr lang="en-US" sz="2400" dirty="0"/>
              <a:t>Global FinTech Survey Report, PwC, March 2016</a:t>
            </a:r>
          </a:p>
          <a:p>
            <a:r>
              <a:rPr lang="en-US" sz="2400" dirty="0"/>
              <a:t>FinTech: the New DNA of Financial Services, Gupta and </a:t>
            </a:r>
            <a:r>
              <a:rPr lang="en-US" sz="2400" dirty="0" err="1"/>
              <a:t>Tham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16B4C7-210D-427F-AD1F-B1D0391BB134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8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Harder to Stay on Top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634" y="1690688"/>
            <a:ext cx="6486525" cy="3819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F5CEFE-D997-449B-B8ED-78E3F733E1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6546"/>
      </p:ext>
    </p:extLst>
  </p:cSld>
  <p:clrMapOvr>
    <a:masterClrMapping/>
  </p:clrMapOvr>
</p:sld>
</file>

<file path=ppt/theme/theme1.xml><?xml version="1.0" encoding="utf-8"?>
<a:theme xmlns:a="http://schemas.openxmlformats.org/drawingml/2006/main" name="ppt_template_2024_v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2024" id="{36E019F3-8EA1-4447-96E3-B0D869CD0E16}" vid="{2907BA53-B649-4AE9-B18F-88943F36D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ppt_template_2024_v1</Template>
  <TotalTime>63523</TotalTime>
  <Words>1498</Words>
  <Application>Microsoft Macintosh PowerPoint</Application>
  <PresentationFormat>Widescreen</PresentationFormat>
  <Paragraphs>317</Paragraphs>
  <Slides>89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Thorndale AMT</vt:lpstr>
      <vt:lpstr>Times-Bold</vt:lpstr>
      <vt:lpstr>Times-Roman</vt:lpstr>
      <vt:lpstr>Aptos</vt:lpstr>
      <vt:lpstr>Arial</vt:lpstr>
      <vt:lpstr>Arial Black</vt:lpstr>
      <vt:lpstr>Calibri</vt:lpstr>
      <vt:lpstr>Times New Roman</vt:lpstr>
      <vt:lpstr>Tw Cen MT</vt:lpstr>
      <vt:lpstr>ppt_template_2024_v1</vt:lpstr>
      <vt:lpstr> Introduction to Fintech </vt:lpstr>
      <vt:lpstr>PowerPoint Presentation</vt:lpstr>
      <vt:lpstr>What is FinTech?</vt:lpstr>
      <vt:lpstr>What Does FinTech Include?</vt:lpstr>
      <vt:lpstr>Financial Institutions and Their Activities</vt:lpstr>
      <vt:lpstr>Traditional Financial Institutions</vt:lpstr>
      <vt:lpstr>FinTech Disruption</vt:lpstr>
      <vt:lpstr>Impact of FinTech</vt:lpstr>
      <vt:lpstr>Harder to Stay on Top</vt:lpstr>
      <vt:lpstr>Lower Entrance Cost</vt:lpstr>
      <vt:lpstr>Disruptive Innovation</vt:lpstr>
      <vt:lpstr>Disruptive Innovation</vt:lpstr>
      <vt:lpstr>Economics of Big-Bang Disruption</vt:lpstr>
      <vt:lpstr>Big Bang Market Adoption</vt:lpstr>
      <vt:lpstr>Big Bang Disruption</vt:lpstr>
      <vt:lpstr>Technology Adoption is Faster</vt:lpstr>
      <vt:lpstr>Technology Adoption is Faster</vt:lpstr>
      <vt:lpstr>Digital Disruption</vt:lpstr>
      <vt:lpstr>Importance of the Financial Sector</vt:lpstr>
      <vt:lpstr>Direct Reach to Customers</vt:lpstr>
      <vt:lpstr>Millennials and FinTech</vt:lpstr>
      <vt:lpstr>Impact of FinTech on Financial Services</vt:lpstr>
      <vt:lpstr>FinTech and Disruptive Entities</vt:lpstr>
      <vt:lpstr>Activities incumbents believe consumers are already conducting with FinTech companies</vt:lpstr>
      <vt:lpstr>Crowd-funding</vt:lpstr>
      <vt:lpstr>Potential Disruption by Crowd-Funding</vt:lpstr>
      <vt:lpstr>Scale of Crowd-funding</vt:lpstr>
      <vt:lpstr>Scale of Crowdfunding</vt:lpstr>
      <vt:lpstr>Enablers of Growth for Crowdfunding</vt:lpstr>
      <vt:lpstr>Millennials are less likely to hold stocks</vt:lpstr>
      <vt:lpstr>… and more likely to give</vt:lpstr>
      <vt:lpstr>Strong Network Effects</vt:lpstr>
      <vt:lpstr>Regulatory Changes</vt:lpstr>
      <vt:lpstr>Wealth Management and Robo-advising</vt:lpstr>
      <vt:lpstr>Market Shares of Largest Robo-Advisors</vt:lpstr>
      <vt:lpstr>Growth of Wealthfront</vt:lpstr>
      <vt:lpstr>Benefits of Wealthfront and Betterment (as Advertised)</vt:lpstr>
      <vt:lpstr>Charles Schwab vs. Wealthfront</vt:lpstr>
      <vt:lpstr>Comparison of Advisory Fees</vt:lpstr>
      <vt:lpstr>Comparison of Investment Minimums</vt:lpstr>
      <vt:lpstr>Alternative or Marketplace Lending</vt:lpstr>
      <vt:lpstr>Marketplace Lenders</vt:lpstr>
      <vt:lpstr>Immediately Addressable Markets by Marketplace Lenders</vt:lpstr>
      <vt:lpstr>LendingClub Loan Performance</vt:lpstr>
      <vt:lpstr>Prosper Loan Performance</vt:lpstr>
      <vt:lpstr>Small-Business Owners’ Attitude toward P2P Lending</vt:lpstr>
      <vt:lpstr>Operating Costs of Banks vs LendingClub</vt:lpstr>
      <vt:lpstr>LendingClub Originations</vt:lpstr>
      <vt:lpstr>Merchant Financing</vt:lpstr>
      <vt:lpstr>Digital Payments</vt:lpstr>
      <vt:lpstr>US Mobile Peer-to-Peer Payments</vt:lpstr>
      <vt:lpstr>Mobile Unique Visitors</vt:lpstr>
      <vt:lpstr>Electronic Makes Up 28% of Transaction Values</vt:lpstr>
      <vt:lpstr>Venmo Mobile Payments Volume</vt:lpstr>
      <vt:lpstr>Size of International Money Transfer Market</vt:lpstr>
      <vt:lpstr>Cost of Sending £1000 from UK to Germany</vt:lpstr>
      <vt:lpstr>Transaction Time</vt:lpstr>
      <vt:lpstr>Blockchain and Distributed Ledgers</vt:lpstr>
      <vt:lpstr>Blockchain Disruption</vt:lpstr>
      <vt:lpstr>Western Union, we fixed your ad</vt:lpstr>
      <vt:lpstr>Disruption: Blockchain vs Internet</vt:lpstr>
      <vt:lpstr>Cryptocurrencies</vt:lpstr>
      <vt:lpstr>CrowdFunding through Initial Coin Offerings</vt:lpstr>
      <vt:lpstr>Initial Coin Offerings</vt:lpstr>
      <vt:lpstr>ICO funding in 2018 Q2</vt:lpstr>
      <vt:lpstr>Annual Global VC Investments in FinTech</vt:lpstr>
      <vt:lpstr>FinTech Unicorns</vt:lpstr>
      <vt:lpstr>PowerPoint Presentation</vt:lpstr>
      <vt:lpstr>FinTech Investment in Asia-Pacific</vt:lpstr>
      <vt:lpstr>FinTech in China</vt:lpstr>
      <vt:lpstr>FinTech in China</vt:lpstr>
      <vt:lpstr>FinTech in China</vt:lpstr>
      <vt:lpstr>Singapore: Basic Enablers of a Digital Economy</vt:lpstr>
      <vt:lpstr>Regulatory Sandboxes in Singapore</vt:lpstr>
      <vt:lpstr>Potential Challenges to FinTech</vt:lpstr>
      <vt:lpstr>How Valuable Is FinTech Innovation?  By Chen, Wu, and Yang (2019)</vt:lpstr>
      <vt:lpstr>FinTech Innovation by Public and Private Firms</vt:lpstr>
      <vt:lpstr>FinTech patent filings over time, by technology category</vt:lpstr>
      <vt:lpstr>Industry Disruption (in $ millions) for FinTech categories by financial industry</vt:lpstr>
      <vt:lpstr>Visa Acquisitions</vt:lpstr>
      <vt:lpstr>MasterCard Acquisitions</vt:lpstr>
      <vt:lpstr>Fintech Mergers  by Wang and Zhang (2022)</vt:lpstr>
      <vt:lpstr>Fin-Tech firms become highly sought-after in mergers and acquisitions (M&amp;As).</vt:lpstr>
      <vt:lpstr>Acquiring firms experience FinTech disruptions in the post-merger period.</vt:lpstr>
      <vt:lpstr>PowerPoint Presentation</vt:lpstr>
      <vt:lpstr>PowerPoint Presentation</vt:lpstr>
      <vt:lpstr>Incumbents’ Reaction to Automated Investment Service</vt:lpstr>
      <vt:lpstr>AUM Growth Slowing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Baozhong Yang</dc:creator>
  <cp:lastModifiedBy>凯 任</cp:lastModifiedBy>
  <cp:revision>269</cp:revision>
  <dcterms:created xsi:type="dcterms:W3CDTF">2017-11-21T21:14:18Z</dcterms:created>
  <dcterms:modified xsi:type="dcterms:W3CDTF">2024-09-05T13:50:06Z</dcterms:modified>
</cp:coreProperties>
</file>